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ヒラギノ角ゴ ProN W3"/>
          <a:ea typeface="ヒラギノ角ゴ ProN W3"/>
          <a:cs typeface="ヒラギノ角ゴ ProN W3"/>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ヒラギノ角ゴ ProN W3"/>
          <a:ea typeface="ヒラギノ角ゴ ProN W3"/>
          <a:cs typeface="ヒラギノ角ゴ ProN W3"/>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p:restoredTop sz="66773"/>
  </p:normalViewPr>
  <p:slideViewPr>
    <p:cSldViewPr snapToGrid="0">
      <p:cViewPr varScale="1">
        <p:scale>
          <a:sx n="76" d="100"/>
          <a:sy n="76" d="100"/>
        </p:scale>
        <p:origin x="16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400">
                <a:solidFill>
                  <a:srgbClr val="FFFB00"/>
                </a:solidFill>
              </a:rPr>
              <a:t>「</a:t>
            </a:r>
            <a:r>
              <a:rPr lang="en-US" altLang="ja-JP" sz="2400" dirty="0" err="1">
                <a:solidFill>
                  <a:srgbClr val="FFFB00"/>
                </a:solidFill>
              </a:rPr>
              <a:t>Sa</a:t>
            </a:r>
            <a:r>
              <a:rPr lang="en-US" altLang="ja-JP" sz="2400" dirty="0" err="1">
                <a:solidFill>
                  <a:srgbClr val="FFFFFF"/>
                </a:solidFill>
              </a:rPr>
              <a:t>igai</a:t>
            </a:r>
            <a:r>
              <a:rPr lang="en-US" altLang="ja-JP" sz="2400" dirty="0">
                <a:solidFill>
                  <a:srgbClr val="FFFFFF"/>
                </a:solidFill>
              </a:rPr>
              <a:t> </a:t>
            </a:r>
            <a:r>
              <a:rPr lang="en-US" altLang="ja-JP" sz="2400" dirty="0" err="1">
                <a:solidFill>
                  <a:srgbClr val="FFFB00"/>
                </a:solidFill>
              </a:rPr>
              <a:t>Ta</a:t>
            </a:r>
            <a:r>
              <a:rPr lang="en-US" altLang="ja-JP" sz="2400" dirty="0" err="1">
                <a:solidFill>
                  <a:srgbClr val="FFFFFF"/>
                </a:solidFill>
              </a:rPr>
              <a:t>iken</a:t>
            </a:r>
            <a:r>
              <a:rPr lang="en-US" altLang="ja-JP" sz="2400" dirty="0">
                <a:solidFill>
                  <a:srgbClr val="FFFFFF"/>
                </a:solidFill>
              </a:rPr>
              <a:t> </a:t>
            </a:r>
            <a:r>
              <a:rPr lang="en-US" altLang="ja-JP" sz="2400" dirty="0">
                <a:solidFill>
                  <a:srgbClr val="FFFB00"/>
                </a:solidFill>
              </a:rPr>
              <a:t>– Sen</a:t>
            </a:r>
            <a:r>
              <a:rPr lang="en-US" altLang="ja-JP" sz="2400" dirty="0">
                <a:solidFill>
                  <a:srgbClr val="FFFFFF"/>
                </a:solidFill>
              </a:rPr>
              <a:t>sation(</a:t>
            </a:r>
            <a:r>
              <a:rPr lang="en-US" altLang="ja-JP" sz="2400" dirty="0" err="1">
                <a:solidFill>
                  <a:srgbClr val="FFFFFF"/>
                </a:solidFill>
              </a:rPr>
              <a:t>SaTa</a:t>
            </a:r>
            <a:r>
              <a:rPr lang="en-US" altLang="ja-JP" sz="2400" dirty="0">
                <a:solidFill>
                  <a:srgbClr val="FFFFFF"/>
                </a:solidFill>
              </a:rPr>
              <a:t>-SEN </a:t>
            </a:r>
            <a:r>
              <a:rPr lang="ja-JP" altLang="en-US" sz="2400">
                <a:solidFill>
                  <a:srgbClr val="FFFFFF"/>
                </a:solidFill>
              </a:rPr>
              <a:t>サタセン）は被災した時の気持ちを疑似体験するワークです。」</a:t>
            </a:r>
            <a:endParaRPr lang="en-US" altLang="ja-JP" sz="2400" dirty="0">
              <a:solidFill>
                <a:srgbClr val="FFFFFF"/>
              </a:solidFill>
            </a:endParaRPr>
          </a:p>
          <a:p>
            <a:endParaRPr kumimoji="1" lang="en-US" altLang="ja-JP" sz="2400" dirty="0">
              <a:solidFill>
                <a:srgbClr val="FFFFFF"/>
              </a:solidFill>
            </a:endParaRPr>
          </a:p>
          <a:p>
            <a:r>
              <a:rPr kumimoji="1" lang="ja-JP" altLang="en-US"/>
              <a:t>「被災者の気持ちになる」とひと言で言いますが、なかなかイメージしにくいものです。」</a:t>
            </a:r>
            <a:endParaRPr kumimoji="1" lang="en-US" altLang="ja-JP" dirty="0"/>
          </a:p>
          <a:p>
            <a:endParaRPr kumimoji="1" lang="en-US" altLang="ja-JP" dirty="0"/>
          </a:p>
          <a:p>
            <a:r>
              <a:rPr kumimoji="1" lang="ja-JP" altLang="en-US"/>
              <a:t>「それをこのワークを通じて、少しイメージを具体化してみましょう」</a:t>
            </a:r>
            <a:endParaRPr kumimoji="1" lang="en-US" altLang="ja-JP" dirty="0"/>
          </a:p>
          <a:p>
            <a:endParaRPr kumimoji="1" lang="en-US" altLang="ja-JP" dirty="0"/>
          </a:p>
          <a:p>
            <a:r>
              <a:rPr kumimoji="1" lang="ja-JP" altLang="en-US"/>
              <a:t>（準備物）</a:t>
            </a:r>
            <a:endParaRPr kumimoji="1" lang="en-US" altLang="ja-JP" dirty="0"/>
          </a:p>
          <a:p>
            <a:r>
              <a:rPr kumimoji="1" lang="ja-JP" altLang="en-US"/>
              <a:t>名刺大の無地のカード（名刺作成用のカードが便利だが、無ければ無地の紙を切って作っても良い。ただし、大きさを揃えることと書いた文字が裏写りしない厚みがあること）　参加者数</a:t>
            </a:r>
            <a:r>
              <a:rPr kumimoji="1" lang="en-US" altLang="ja-JP" dirty="0"/>
              <a:t>×3</a:t>
            </a:r>
            <a:r>
              <a:rPr kumimoji="1" lang="ja-JP" altLang="en-US"/>
              <a:t>枚</a:t>
            </a:r>
            <a:endParaRPr kumimoji="1" lang="en-US" altLang="ja-JP" dirty="0"/>
          </a:p>
          <a:p>
            <a:r>
              <a:rPr kumimoji="1" lang="ja-JP" altLang="en-US"/>
              <a:t>筆記具　参加者数分</a:t>
            </a:r>
            <a:endParaRPr kumimoji="1" lang="en-US" altLang="ja-JP" dirty="0"/>
          </a:p>
          <a:p>
            <a:r>
              <a:rPr kumimoji="1" lang="ja-JP" altLang="en-US"/>
              <a:t>テーブル（</a:t>
            </a:r>
            <a:r>
              <a:rPr kumimoji="1" lang="en-US" altLang="ja-JP" dirty="0"/>
              <a:t>4</a:t>
            </a:r>
            <a:r>
              <a:rPr kumimoji="1" lang="ja-JP" altLang="en-US"/>
              <a:t>～</a:t>
            </a:r>
            <a:r>
              <a:rPr kumimoji="1" lang="en-US" altLang="ja-JP" dirty="0"/>
              <a:t>6</a:t>
            </a:r>
            <a:r>
              <a:rPr kumimoji="1" lang="ja-JP" altLang="en-US"/>
              <a:t>人で囲めるもの）　班の数分</a:t>
            </a:r>
            <a:endParaRPr kumimoji="1" lang="en-US" altLang="ja-JP" dirty="0"/>
          </a:p>
          <a:p>
            <a:r>
              <a:rPr kumimoji="1" lang="ja-JP" altLang="en-US"/>
              <a:t>椅子　参加者数分</a:t>
            </a:r>
            <a:endParaRPr kumimoji="1" lang="en-US" altLang="ja-JP" dirty="0"/>
          </a:p>
          <a:p>
            <a:r>
              <a:rPr kumimoji="1" lang="ja-JP" altLang="en-US"/>
              <a:t>パソコン（</a:t>
            </a:r>
            <a:r>
              <a:rPr kumimoji="1" lang="en-US" altLang="ja-JP" dirty="0"/>
              <a:t>PowerPoint</a:t>
            </a:r>
            <a:r>
              <a:rPr kumimoji="1" lang="ja-JP" altLang="en-US"/>
              <a:t>がインストールされていること</a:t>
            </a:r>
            <a:r>
              <a:rPr kumimoji="1" lang="en-US" altLang="ja-JP" dirty="0"/>
              <a:t>)</a:t>
            </a:r>
            <a:r>
              <a:rPr kumimoji="1" lang="ja-JP" altLang="en-US"/>
              <a:t>　プロジェクター　スクリーン　（</a:t>
            </a:r>
            <a:r>
              <a:rPr kumimoji="1" lang="en-US" altLang="ja-JP" dirty="0"/>
              <a:t>PC</a:t>
            </a:r>
            <a:r>
              <a:rPr kumimoji="1" lang="ja-JP" altLang="en-US"/>
              <a:t>用スピーカー）</a:t>
            </a:r>
            <a:endParaRPr kumimoji="1" lang="en-US" altLang="ja-JP" dirty="0"/>
          </a:p>
          <a:p>
            <a:r>
              <a:rPr kumimoji="1" lang="ja-JP" altLang="en-US"/>
              <a:t>マイク　スピーカー（講師用・各班発表用）</a:t>
            </a:r>
            <a:endParaRPr kumimoji="1" lang="en-US" altLang="ja-JP" dirty="0"/>
          </a:p>
          <a:p>
            <a:endParaRPr kumimoji="1" lang="en-US" altLang="ja-JP" dirty="0"/>
          </a:p>
          <a:p>
            <a:r>
              <a:rPr kumimoji="1" lang="ja-JP" altLang="en-US"/>
              <a:t>（会場レイアウト）</a:t>
            </a:r>
            <a:endParaRPr kumimoji="1" lang="en-US" altLang="ja-JP" dirty="0"/>
          </a:p>
          <a:p>
            <a:r>
              <a:rPr kumimoji="1" lang="en-US" altLang="ja-JP" dirty="0"/>
              <a:t>4</a:t>
            </a:r>
            <a:r>
              <a:rPr kumimoji="1" lang="ja-JP" altLang="en-US"/>
              <a:t>～</a:t>
            </a:r>
            <a:r>
              <a:rPr kumimoji="1" lang="en-US" altLang="ja-JP" dirty="0"/>
              <a:t>6</a:t>
            </a:r>
            <a:r>
              <a:rPr kumimoji="1" lang="ja-JP" altLang="en-US"/>
              <a:t>人</a:t>
            </a:r>
            <a:r>
              <a:rPr kumimoji="1" lang="en-US" altLang="ja-JP" dirty="0"/>
              <a:t>1</a:t>
            </a:r>
            <a:r>
              <a:rPr kumimoji="1" lang="ja-JP" altLang="en-US"/>
              <a:t>班で作業が出来る机を囲んで座れるようにしておく</a:t>
            </a:r>
            <a:endParaRPr kumimoji="1" lang="en-US" altLang="ja-JP" dirty="0"/>
          </a:p>
          <a:p>
            <a:r>
              <a:rPr kumimoji="1" lang="ja-JP" altLang="en-US"/>
              <a:t>スクリーンはみんなに見えやすい位置に設置する</a:t>
            </a:r>
            <a:endParaRPr kumimoji="1" lang="en-US" altLang="ja-JP" dirty="0"/>
          </a:p>
          <a:p>
            <a:r>
              <a:rPr kumimoji="1" lang="ja-JP" altLang="en-US"/>
              <a:t>隣の班どうし、声が邪魔になら無い程度に離しておくと良い</a:t>
            </a:r>
            <a:endParaRPr kumimoji="1" lang="en-US" altLang="ja-JP" dirty="0"/>
          </a:p>
          <a:p>
            <a:endParaRPr kumimoji="1" lang="en-US" altLang="ja-JP" dirty="0"/>
          </a:p>
          <a:p>
            <a:r>
              <a:rPr kumimoji="1" lang="ja-JP" altLang="en-US"/>
              <a:t>（班分け）</a:t>
            </a:r>
            <a:endParaRPr kumimoji="1" lang="en-US" altLang="ja-JP" dirty="0"/>
          </a:p>
          <a:p>
            <a:r>
              <a:rPr kumimoji="1" lang="ja-JP" altLang="en-US"/>
              <a:t>４～</a:t>
            </a:r>
            <a:r>
              <a:rPr kumimoji="1" lang="en-US" altLang="ja-JP" dirty="0"/>
              <a:t>6</a:t>
            </a:r>
            <a:r>
              <a:rPr kumimoji="1" lang="ja-JP" altLang="en-US"/>
              <a:t>人で、意見交換しやすいように班分けしてください。</a:t>
            </a:r>
            <a:endParaRPr kumimoji="1" lang="en-US" altLang="ja-JP" dirty="0"/>
          </a:p>
          <a:p>
            <a:r>
              <a:rPr kumimoji="1" lang="ja-JP" altLang="en-US"/>
              <a:t>ひとつの班＝ひとつの避難所、という設定をしますので、同じ地域の人は同じ班、という形でも構いません。</a:t>
            </a:r>
            <a:endParaRPr kumimoji="1" lang="en-US" altLang="ja-JP" dirty="0"/>
          </a:p>
          <a:p>
            <a:r>
              <a:rPr kumimoji="1" lang="ja-JP" altLang="en-US"/>
              <a:t>当日来た人で班分けする場合は、「生年月日順」「背の順」など、アイスブレイク要素を入れながら班分けしても良いと思います。</a:t>
            </a:r>
            <a:endParaRPr kumimoji="1" lang="en-US" altLang="ja-JP" dirty="0"/>
          </a:p>
          <a:p>
            <a:endParaRPr kumimoji="1" lang="en-US" altLang="ja-JP" dirty="0"/>
          </a:p>
          <a:p>
            <a:r>
              <a:rPr kumimoji="1" lang="en-US" altLang="ja-JP" dirty="0"/>
              <a:t>(</a:t>
            </a:r>
            <a:r>
              <a:rPr kumimoji="1" lang="ja-JP" altLang="en-US"/>
              <a:t>所要時間）</a:t>
            </a:r>
            <a:endParaRPr kumimoji="1" lang="en-US" altLang="ja-JP" dirty="0"/>
          </a:p>
          <a:p>
            <a:r>
              <a:rPr kumimoji="1" lang="ja-JP" altLang="en-US"/>
              <a:t>最低</a:t>
            </a:r>
            <a:r>
              <a:rPr kumimoji="1" lang="en-US" altLang="ja-JP" dirty="0"/>
              <a:t>30</a:t>
            </a:r>
            <a:r>
              <a:rPr kumimoji="1" lang="ja-JP" altLang="en-US"/>
              <a:t>分　ゆっくりやれば</a:t>
            </a:r>
            <a:r>
              <a:rPr kumimoji="1" lang="en-US" altLang="ja-JP" dirty="0"/>
              <a:t>60</a:t>
            </a:r>
            <a:r>
              <a:rPr kumimoji="1" lang="ja-JP" altLang="en-US"/>
              <a:t>分程度掛かります</a:t>
            </a:r>
          </a:p>
          <a:p>
            <a:endParaRPr kumimoji="1" lang="ja-JP" altLang="en-US"/>
          </a:p>
        </p:txBody>
      </p:sp>
    </p:spTree>
    <p:extLst>
      <p:ext uri="{BB962C8B-B14F-4D97-AF65-F5344CB8AC3E}">
        <p14:creationId xmlns:p14="http://schemas.microsoft.com/office/powerpoint/2010/main" val="89368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7565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ひとり３枚、無地のカードを配ります。</a:t>
            </a:r>
            <a:endParaRPr kumimoji="1" lang="en-US" altLang="ja-JP" dirty="0"/>
          </a:p>
          <a:p>
            <a:endParaRPr kumimoji="1" lang="en-US" altLang="ja-JP" dirty="0"/>
          </a:p>
          <a:p>
            <a:r>
              <a:rPr kumimoji="1" lang="ja-JP" altLang="en-US"/>
              <a:t>「</a:t>
            </a:r>
            <a:r>
              <a:rPr kumimoji="1" lang="en-US" altLang="ja-JP" dirty="0"/>
              <a:t>【</a:t>
            </a:r>
            <a:r>
              <a:rPr kumimoji="1" lang="ja-JP" altLang="en-US"/>
              <a:t>だいじカード</a:t>
            </a:r>
            <a:r>
              <a:rPr kumimoji="1" lang="en-US" altLang="ja-JP" dirty="0"/>
              <a:t>】</a:t>
            </a:r>
            <a:r>
              <a:rPr kumimoji="1" lang="ja-JP" altLang="en-US"/>
              <a:t>はトランプのように使います。片面に「氏名」と「質問の答え」を書き込み、裏面は白紙のままにしてもらいます。」</a:t>
            </a:r>
            <a:endParaRPr kumimoji="1" lang="en-US" altLang="ja-JP" dirty="0"/>
          </a:p>
          <a:p>
            <a:endParaRPr kumimoji="1" lang="en-US" altLang="ja-JP" dirty="0"/>
          </a:p>
          <a:p>
            <a:r>
              <a:rPr kumimoji="1" lang="ja-JP" altLang="en-US"/>
              <a:t>「まず、３枚全ての左上に、ご自分の名前を記入してください。」</a:t>
            </a:r>
            <a:endParaRPr kumimoji="1" lang="en-US" altLang="ja-JP" dirty="0"/>
          </a:p>
          <a:p>
            <a:endParaRPr kumimoji="1" lang="en-US" altLang="ja-JP" dirty="0"/>
          </a:p>
          <a:p>
            <a:r>
              <a:rPr kumimoji="1" lang="ja-JP" altLang="en-US"/>
              <a:t>「</a:t>
            </a:r>
            <a:r>
              <a:rPr kumimoji="1" lang="en-US" altLang="ja-JP" dirty="0"/>
              <a:t>1</a:t>
            </a:r>
            <a:r>
              <a:rPr kumimoji="1" lang="ja-JP" altLang="en-US"/>
              <a:t>枚目には、人生でもっとも大切な</a:t>
            </a:r>
            <a:r>
              <a:rPr kumimoji="1" lang="en-US" altLang="ja-JP" dirty="0"/>
              <a:t>【</a:t>
            </a:r>
            <a:r>
              <a:rPr kumimoji="1" lang="ja-JP" altLang="en-US"/>
              <a:t>ひと</a:t>
            </a:r>
            <a:r>
              <a:rPr kumimoji="1" lang="en-US" altLang="ja-JP" dirty="0"/>
              <a:t>】</a:t>
            </a:r>
            <a:r>
              <a:rPr kumimoji="1" lang="ja-JP" altLang="en-US"/>
              <a:t>の名前を、具体的に記入してください。」</a:t>
            </a:r>
            <a:endParaRPr kumimoji="1" lang="en-US" altLang="ja-JP" dirty="0"/>
          </a:p>
          <a:p>
            <a:r>
              <a:rPr kumimoji="1" lang="ja-JP" altLang="en-US"/>
              <a:t>（妻、とか、子ども、ではなく、○○子さん（妻）とか、△雄くん（息子）　など）</a:t>
            </a:r>
            <a:endParaRPr kumimoji="1" lang="en-US" altLang="ja-JP" dirty="0"/>
          </a:p>
          <a:p>
            <a:endParaRPr kumimoji="1" lang="en-US" altLang="ja-JP" dirty="0"/>
          </a:p>
          <a:p>
            <a:r>
              <a:rPr kumimoji="1" lang="ja-JP" altLang="en-US"/>
              <a:t>「</a:t>
            </a:r>
            <a:r>
              <a:rPr kumimoji="1" lang="en-US" altLang="ja-JP" dirty="0"/>
              <a:t>2</a:t>
            </a:r>
            <a:r>
              <a:rPr kumimoji="1" lang="ja-JP" altLang="en-US"/>
              <a:t>枚目には、人生でもっとも大切な</a:t>
            </a:r>
            <a:r>
              <a:rPr kumimoji="1" lang="en-US" altLang="ja-JP" dirty="0"/>
              <a:t>【</a:t>
            </a:r>
            <a:r>
              <a:rPr kumimoji="1" lang="ja-JP" altLang="en-US"/>
              <a:t>もの</a:t>
            </a:r>
            <a:r>
              <a:rPr kumimoji="1" lang="en-US" altLang="ja-JP" dirty="0"/>
              <a:t>】</a:t>
            </a:r>
            <a:r>
              <a:rPr kumimoji="1" lang="ja-JP" altLang="en-US"/>
              <a:t>の名前を、具体的に記入してください。」</a:t>
            </a:r>
            <a:endParaRPr kumimoji="1" lang="en-US" altLang="ja-JP" dirty="0"/>
          </a:p>
          <a:p>
            <a:r>
              <a:rPr kumimoji="1" lang="ja-JP" altLang="en-US"/>
              <a:t>（</a:t>
            </a:r>
            <a:r>
              <a:rPr kumimoji="1" lang="en-US" altLang="ja-JP" dirty="0"/>
              <a:t>10</a:t>
            </a:r>
            <a:r>
              <a:rPr kumimoji="1" lang="ja-JP" altLang="en-US"/>
              <a:t>年前に建てた自宅、とか、趣味で使う釣り竿、など）</a:t>
            </a:r>
            <a:endParaRPr kumimoji="1" lang="en-US" altLang="ja-JP" dirty="0"/>
          </a:p>
          <a:p>
            <a:endParaRPr kumimoji="1" lang="en-US" altLang="ja-JP" dirty="0"/>
          </a:p>
          <a:p>
            <a:r>
              <a:rPr kumimoji="1" lang="ja-JP" altLang="en-US"/>
              <a:t>「３枚目は、人生においてもっとも大切な、</a:t>
            </a:r>
            <a:r>
              <a:rPr kumimoji="1" lang="en-US" altLang="ja-JP" dirty="0"/>
              <a:t>【</a:t>
            </a:r>
            <a:r>
              <a:rPr kumimoji="1" lang="ja-JP" altLang="en-US"/>
              <a:t>こと</a:t>
            </a:r>
            <a:r>
              <a:rPr kumimoji="1" lang="en-US" altLang="ja-JP" dirty="0"/>
              <a:t>】</a:t>
            </a:r>
            <a:r>
              <a:rPr kumimoji="1" lang="ja-JP" altLang="en-US"/>
              <a:t>を書いてください」</a:t>
            </a:r>
            <a:endParaRPr kumimoji="1" lang="en-US" altLang="ja-JP" dirty="0"/>
          </a:p>
          <a:p>
            <a:r>
              <a:rPr kumimoji="1" lang="ja-JP" altLang="en-US"/>
              <a:t>（自分の健康、とか、自分の住む町、とか、仕事、大事にしている信条、飼っているペットの名前　など）</a:t>
            </a:r>
            <a:endParaRPr kumimoji="1" lang="en-US" altLang="ja-JP" dirty="0"/>
          </a:p>
          <a:p>
            <a:endParaRPr kumimoji="1" lang="en-US" altLang="ja-JP" dirty="0"/>
          </a:p>
          <a:p>
            <a:r>
              <a:rPr kumimoji="1" lang="ja-JP" altLang="en-US"/>
              <a:t>それぞれ書くのに１～２分程度、３枚で</a:t>
            </a:r>
            <a:r>
              <a:rPr kumimoji="1" lang="en-US" altLang="ja-JP" dirty="0"/>
              <a:t>5</a:t>
            </a:r>
            <a:r>
              <a:rPr kumimoji="1" lang="ja-JP" altLang="en-US"/>
              <a:t>分程度を目安に進行するといいです。</a:t>
            </a:r>
            <a:endParaRPr kumimoji="1" lang="en-US" altLang="ja-JP" dirty="0"/>
          </a:p>
          <a:p>
            <a:r>
              <a:rPr kumimoji="1" lang="ja-JP" altLang="en-US"/>
              <a:t>かけない人がいたら少しアドバイスしつつ、全体の状況を見て次に進んでください。</a:t>
            </a:r>
            <a:endParaRPr kumimoji="1" lang="en-US" altLang="ja-JP" dirty="0"/>
          </a:p>
          <a:p>
            <a:endParaRPr kumimoji="1" lang="en-US" altLang="ja-JP" dirty="0"/>
          </a:p>
          <a:p>
            <a:r>
              <a:rPr kumimoji="1" lang="ja-JP" altLang="en-US"/>
              <a:t>どうしても書けないひとがいる場合、</a:t>
            </a:r>
            <a:r>
              <a:rPr kumimoji="1" lang="en-US" altLang="ja-JP" dirty="0"/>
              <a:t>3</a:t>
            </a:r>
            <a:r>
              <a:rPr kumimoji="1" lang="ja-JP" altLang="en-US"/>
              <a:t>枚とも「ひと」、</a:t>
            </a:r>
            <a:r>
              <a:rPr kumimoji="1" lang="en-US" altLang="ja-JP" dirty="0"/>
              <a:t>3</a:t>
            </a:r>
            <a:r>
              <a:rPr kumimoji="1" lang="ja-JP" altLang="en-US"/>
              <a:t>枚とも「もの」などになっても構わないと伝え、</a:t>
            </a:r>
            <a:r>
              <a:rPr kumimoji="1" lang="en-US" altLang="ja-JP" dirty="0"/>
              <a:t>3</a:t>
            </a:r>
            <a:r>
              <a:rPr kumimoji="1" lang="ja-JP" altLang="en-US"/>
              <a:t>枚を埋めるよう促してください。</a:t>
            </a:r>
          </a:p>
          <a:p>
            <a:endParaRPr kumimoji="1" lang="ja-JP" altLang="en-US"/>
          </a:p>
        </p:txBody>
      </p:sp>
    </p:spTree>
    <p:extLst>
      <p:ext uri="{BB962C8B-B14F-4D97-AF65-F5344CB8AC3E}">
        <p14:creationId xmlns:p14="http://schemas.microsoft.com/office/powerpoint/2010/main" val="597439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自己紹介は、書いたカードを話のネタに行います</a:t>
            </a:r>
            <a:endParaRPr kumimoji="1" lang="en-US" altLang="ja-JP" dirty="0"/>
          </a:p>
          <a:p>
            <a:endParaRPr kumimoji="1" lang="en-US" altLang="ja-JP" dirty="0"/>
          </a:p>
          <a:p>
            <a:r>
              <a:rPr kumimoji="1" lang="ja-JP" altLang="en-US"/>
              <a:t>「自己紹介では、記入したカードを読み上げる形で行ってください。書いてある以上の事を話し出すと時間が掛かるので、書いてることだけ説明をお願いします」</a:t>
            </a:r>
            <a:endParaRPr kumimoji="1" lang="en-US" altLang="ja-JP" dirty="0"/>
          </a:p>
          <a:p>
            <a:endParaRPr kumimoji="1" lang="en-US" altLang="ja-JP" dirty="0"/>
          </a:p>
          <a:p>
            <a:r>
              <a:rPr kumimoji="1" lang="ja-JP" altLang="en-US"/>
              <a:t>「自己紹介しながら、記入したカードをみんなに見えるよう、テーブルの真ん中に並べてください」</a:t>
            </a:r>
            <a:endParaRPr kumimoji="1" lang="en-US" altLang="ja-JP" dirty="0"/>
          </a:p>
          <a:p>
            <a:endParaRPr kumimoji="1" lang="en-US" altLang="ja-JP" dirty="0"/>
          </a:p>
          <a:p>
            <a:r>
              <a:rPr kumimoji="1" lang="ja-JP" altLang="en-US"/>
              <a:t>「全員自己紹介が終わったら、記入したカードを裏返し、班全員のカードを混ぜて、だれのものかわからない様にしてください」</a:t>
            </a:r>
            <a:endParaRPr kumimoji="1" lang="en-US" altLang="ja-JP" dirty="0"/>
          </a:p>
          <a:p>
            <a:endParaRPr kumimoji="1" lang="en-US" altLang="ja-JP" dirty="0"/>
          </a:p>
          <a:p>
            <a:pPr marL="0" marR="0" indent="0" defTabSz="457200" eaLnBrk="1" fontAlgn="auto" latinLnBrk="0" hangingPunct="1">
              <a:lnSpc>
                <a:spcPct val="117999"/>
              </a:lnSpc>
              <a:spcBef>
                <a:spcPts val="0"/>
              </a:spcBef>
              <a:spcAft>
                <a:spcPts val="0"/>
              </a:spcAft>
              <a:buClrTx/>
              <a:buSzTx/>
              <a:buFontTx/>
              <a:buNone/>
              <a:tabLst/>
              <a:defRPr/>
            </a:pPr>
            <a:r>
              <a:rPr kumimoji="1" lang="ja-JP" altLang="en-US"/>
              <a:t>「地域には、みなさんの目の前にあるような、一人ひとりにとって人生でもっとも大切と思えるものがとてもたくさん存在しています。でも、日頃はそれは他人には見えませんし、あまり意識していません」</a:t>
            </a:r>
            <a:endParaRPr kumimoji="1" lang="en-US" altLang="ja-JP" dirty="0"/>
          </a:p>
          <a:p>
            <a:pPr marL="0" marR="0" indent="0" defTabSz="457200" eaLnBrk="1" fontAlgn="auto" latinLnBrk="0" hangingPunct="1">
              <a:lnSpc>
                <a:spcPct val="117999"/>
              </a:lnSpc>
              <a:spcBef>
                <a:spcPts val="0"/>
              </a:spcBef>
              <a:spcAft>
                <a:spcPts val="0"/>
              </a:spcAft>
              <a:buClrTx/>
              <a:buSzTx/>
              <a:buFontTx/>
              <a:buNone/>
              <a:tabLst/>
              <a:defRPr/>
            </a:pPr>
            <a:endParaRPr kumimoji="1" lang="en-US" altLang="ja-JP" dirty="0"/>
          </a:p>
          <a:p>
            <a:pPr marL="0" marR="0" indent="0" defTabSz="457200" eaLnBrk="1" fontAlgn="auto" latinLnBrk="0" hangingPunct="1">
              <a:lnSpc>
                <a:spcPct val="117999"/>
              </a:lnSpc>
              <a:spcBef>
                <a:spcPts val="0"/>
              </a:spcBef>
              <a:spcAft>
                <a:spcPts val="0"/>
              </a:spcAft>
              <a:buClrTx/>
              <a:buSzTx/>
              <a:buFontTx/>
              <a:buNone/>
              <a:tabLst/>
              <a:defRPr/>
            </a:pPr>
            <a:r>
              <a:rPr kumimoji="1" lang="ja-JP" altLang="en-US"/>
              <a:t>そんな時、みなさんの地域を・・・」</a:t>
            </a:r>
            <a:endParaRPr kumimoji="1" lang="ja-JP" altLang="en-US" dirty="0"/>
          </a:p>
        </p:txBody>
      </p:sp>
    </p:spTree>
    <p:extLst>
      <p:ext uri="{BB962C8B-B14F-4D97-AF65-F5344CB8AC3E}">
        <p14:creationId xmlns:p14="http://schemas.microsoft.com/office/powerpoint/2010/main" val="338501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「大きな災害が襲います！！」</a:t>
            </a:r>
            <a:endParaRPr kumimoji="1" lang="en-US" altLang="ja-JP" dirty="0"/>
          </a:p>
          <a:p>
            <a:endParaRPr kumimoji="1" lang="en-US" altLang="ja-JP" dirty="0"/>
          </a:p>
          <a:p>
            <a:r>
              <a:rPr kumimoji="1" lang="ja-JP" altLang="en-US"/>
              <a:t>（参考写真は地震とそれによって起こった津波、その後発生した火災の画像を使っていますが、特定の災害を想定したものではありません</a:t>
            </a:r>
            <a:endParaRPr kumimoji="1" lang="en-US" altLang="ja-JP" dirty="0"/>
          </a:p>
          <a:p>
            <a:r>
              <a:rPr kumimoji="1" lang="ja-JP" altLang="en-US"/>
              <a:t>　もし想定した災害があるなら、その想定をイメージしやすい写真に差し替えても良いと思います）</a:t>
            </a:r>
            <a:endParaRPr kumimoji="1" lang="ja-JP" altLang="en-US" dirty="0"/>
          </a:p>
        </p:txBody>
      </p:sp>
    </p:spTree>
    <p:extLst>
      <p:ext uri="{BB962C8B-B14F-4D97-AF65-F5344CB8AC3E}">
        <p14:creationId xmlns:p14="http://schemas.microsoft.com/office/powerpoint/2010/main" val="2673454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「テーブルの真ん中に混ぜられたカードの山から、ひとり</a:t>
            </a:r>
            <a:r>
              <a:rPr kumimoji="1" lang="en-US" altLang="ja-JP" dirty="0"/>
              <a:t>1</a:t>
            </a:r>
            <a:r>
              <a:rPr kumimoji="1" lang="ja-JP" altLang="en-US"/>
              <a:t>枚ずつ、カードを引いてください」</a:t>
            </a:r>
            <a:endParaRPr kumimoji="1" lang="en-US" altLang="ja-JP" dirty="0"/>
          </a:p>
          <a:p>
            <a:endParaRPr kumimoji="1" lang="en-US" altLang="ja-JP" dirty="0"/>
          </a:p>
          <a:p>
            <a:r>
              <a:rPr kumimoji="1" lang="en-US" altLang="ja-JP" dirty="0"/>
              <a:t>(</a:t>
            </a:r>
            <a:r>
              <a:rPr kumimoji="1" lang="ja-JP" altLang="en-US"/>
              <a:t>クリック）</a:t>
            </a:r>
            <a:endParaRPr kumimoji="1" lang="en-US" altLang="ja-JP" dirty="0"/>
          </a:p>
          <a:p>
            <a:r>
              <a:rPr kumimoji="1" lang="ja-JP" altLang="en-US"/>
              <a:t>「そのカードの表を見て、書いてある名前の人に、そのカードを返してあげてください」</a:t>
            </a:r>
            <a:endParaRPr kumimoji="1" lang="en-US" altLang="ja-JP" dirty="0"/>
          </a:p>
          <a:p>
            <a:endParaRPr kumimoji="1" lang="en-US" altLang="ja-JP" dirty="0"/>
          </a:p>
          <a:p>
            <a:r>
              <a:rPr kumimoji="1" lang="en-US" altLang="ja-JP" dirty="0"/>
              <a:t>(</a:t>
            </a:r>
            <a:r>
              <a:rPr kumimoji="1" lang="ja-JP" altLang="en-US"/>
              <a:t>クリック）</a:t>
            </a:r>
            <a:endParaRPr kumimoji="1" lang="en-US" altLang="ja-JP" dirty="0"/>
          </a:p>
          <a:p>
            <a:r>
              <a:rPr kumimoji="1" lang="ja-JP" altLang="en-US"/>
              <a:t>「そのカードが、災害で失われたものです！！」</a:t>
            </a:r>
            <a:endParaRPr kumimoji="1" lang="en-US" altLang="ja-JP" dirty="0"/>
          </a:p>
          <a:p>
            <a:r>
              <a:rPr kumimoji="1" lang="ja-JP" altLang="en-US"/>
              <a:t>「ご自分の手で、そのカードをびりっと破ってください」</a:t>
            </a:r>
            <a:endParaRPr kumimoji="1" lang="en-US" altLang="ja-JP" dirty="0"/>
          </a:p>
          <a:p>
            <a:endParaRPr kumimoji="1" lang="en-US" altLang="ja-JP" dirty="0"/>
          </a:p>
          <a:p>
            <a:r>
              <a:rPr kumimoji="1" lang="en-US" altLang="ja-JP" dirty="0"/>
              <a:t>(※)</a:t>
            </a:r>
            <a:r>
              <a:rPr kumimoji="1" lang="ja-JP" altLang="en-US"/>
              <a:t>カードを破ることにかなりストレスを感じる方もいるので、どうしても破ることができない方については、カードに筆記具で印を入れてもらうなど、他の参加者からそのカードが被災したカードなんだと分かる様にしてください。</a:t>
            </a:r>
          </a:p>
          <a:p>
            <a:endParaRPr kumimoji="1" lang="ja-JP" altLang="en-US"/>
          </a:p>
        </p:txBody>
      </p:sp>
    </p:spTree>
    <p:extLst>
      <p:ext uri="{BB962C8B-B14F-4D97-AF65-F5344CB8AC3E}">
        <p14:creationId xmlns:p14="http://schemas.microsoft.com/office/powerpoint/2010/main" val="410059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a:t>印刷時用）</a:t>
            </a:r>
            <a:endParaRPr kumimoji="1" lang="en-US" altLang="ja-JP" dirty="0"/>
          </a:p>
          <a:p>
            <a:endParaRPr kumimoji="1" lang="en-US" altLang="ja-JP" dirty="0"/>
          </a:p>
          <a:p>
            <a:r>
              <a:rPr kumimoji="1" lang="ja-JP" altLang="en-US"/>
              <a:t>資料を印刷して配布する場合はこちらのシートを使ってください</a:t>
            </a:r>
          </a:p>
          <a:p>
            <a:endParaRPr kumimoji="1" lang="ja-JP" altLang="en-US"/>
          </a:p>
        </p:txBody>
      </p:sp>
    </p:spTree>
    <p:extLst>
      <p:ext uri="{BB962C8B-B14F-4D97-AF65-F5344CB8AC3E}">
        <p14:creationId xmlns:p14="http://schemas.microsoft.com/office/powerpoint/2010/main" val="272188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「班分けしたメンバーが今回の災害で同じ避難所に避難した地域住民です」</a:t>
            </a:r>
            <a:endParaRPr kumimoji="1" lang="en-US" altLang="ja-JP" dirty="0"/>
          </a:p>
          <a:p>
            <a:endParaRPr kumimoji="1" lang="en-US" altLang="ja-JP" dirty="0"/>
          </a:p>
          <a:p>
            <a:r>
              <a:rPr kumimoji="1" lang="ja-JP" altLang="en-US"/>
              <a:t>「同じ避難所に避難しましたが、被害の程度、内容にはいろいろな違いがあります。」</a:t>
            </a:r>
            <a:endParaRPr kumimoji="1" lang="en-US" altLang="ja-JP" dirty="0"/>
          </a:p>
          <a:p>
            <a:endParaRPr kumimoji="1" lang="en-US" altLang="ja-JP" dirty="0"/>
          </a:p>
          <a:p>
            <a:r>
              <a:rPr kumimoji="1" lang="ja-JP" altLang="en-US"/>
              <a:t>「つまり、被災者、とひと言で言っても人それぞれずいぶん状況が違います」</a:t>
            </a:r>
            <a:endParaRPr kumimoji="1" lang="en-US" altLang="ja-JP" dirty="0"/>
          </a:p>
          <a:p>
            <a:endParaRPr kumimoji="1" lang="en-US" altLang="ja-JP" dirty="0"/>
          </a:p>
          <a:p>
            <a:r>
              <a:rPr kumimoji="1" lang="ja-JP" altLang="en-US"/>
              <a:t>「被災者とは、復興とは、を、それぞれ別の言葉に言い換えたらどうなるか、班のみなさんで考えてみてください」</a:t>
            </a:r>
            <a:endParaRPr kumimoji="1" lang="en-US" altLang="ja-JP" dirty="0"/>
          </a:p>
          <a:p>
            <a:endParaRPr kumimoji="1" lang="en-US" altLang="ja-JP" dirty="0"/>
          </a:p>
          <a:p>
            <a:r>
              <a:rPr kumimoji="1" lang="ja-JP" altLang="en-US"/>
              <a:t>「一般論ではなく、目の前にある失われたカードに記載されたものと、同じ班の方がそれを失ってどんな苦しさを感じているか想像しながら考えてみましょう」</a:t>
            </a:r>
            <a:endParaRPr kumimoji="1" lang="en-US" altLang="ja-JP" dirty="0"/>
          </a:p>
          <a:p>
            <a:endParaRPr kumimoji="1" lang="en-US" altLang="ja-JP" dirty="0"/>
          </a:p>
          <a:p>
            <a:r>
              <a:rPr kumimoji="1" lang="ja-JP" altLang="en-US"/>
              <a:t>「各班で言い換えた言葉を発表してもらうので、発表者も決めてください」</a:t>
            </a:r>
            <a:endParaRPr kumimoji="1" lang="en-US" altLang="ja-JP" dirty="0"/>
          </a:p>
          <a:p>
            <a:endParaRPr kumimoji="1" lang="en-US" altLang="ja-JP" dirty="0"/>
          </a:p>
          <a:p>
            <a:r>
              <a:rPr kumimoji="1" lang="ja-JP" altLang="en-US"/>
              <a:t>（検討時間は最低</a:t>
            </a:r>
            <a:r>
              <a:rPr kumimoji="1" lang="en-US" altLang="ja-JP" dirty="0"/>
              <a:t>10</a:t>
            </a:r>
            <a:r>
              <a:rPr kumimoji="1" lang="ja-JP" altLang="en-US"/>
              <a:t>分程度）</a:t>
            </a:r>
            <a:endParaRPr kumimoji="1" lang="en-US" altLang="ja-JP" dirty="0"/>
          </a:p>
          <a:p>
            <a:r>
              <a:rPr kumimoji="1" lang="ja-JP" altLang="en-US"/>
              <a:t>（発表は各班最低</a:t>
            </a:r>
            <a:r>
              <a:rPr kumimoji="1" lang="en-US" altLang="ja-JP" dirty="0"/>
              <a:t>2</a:t>
            </a:r>
            <a:r>
              <a:rPr kumimoji="1" lang="ja-JP" altLang="en-US"/>
              <a:t>分程度）</a:t>
            </a:r>
          </a:p>
          <a:p>
            <a:endParaRPr kumimoji="1" lang="ja-JP" altLang="en-US"/>
          </a:p>
        </p:txBody>
      </p:sp>
    </p:spTree>
    <p:extLst>
      <p:ext uri="{BB962C8B-B14F-4D97-AF65-F5344CB8AC3E}">
        <p14:creationId xmlns:p14="http://schemas.microsoft.com/office/powerpoint/2010/main" val="3856385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同じ地域、同じ避難所に避難する人同士でも、実は被害がたくさんのひと（カードを複数枚破ったり、大切なひとカードに「家族」などと書くなど）と、直接の被害を逃れたひと（カードを破らなかった人）がいます。」</a:t>
            </a:r>
            <a:endParaRPr kumimoji="1" lang="en-US" altLang="ja-JP" dirty="0"/>
          </a:p>
          <a:p>
            <a:endParaRPr kumimoji="1" lang="en-US" altLang="ja-JP" dirty="0"/>
          </a:p>
          <a:p>
            <a:r>
              <a:rPr kumimoji="1" lang="ja-JP" altLang="en-US"/>
              <a:t>「災害から乗りこえるには地域のたすけあいが、と言われますが、このような不公平な被害格差の中で、それを意識せずに助け合うことができるでしょうか？」</a:t>
            </a:r>
            <a:endParaRPr kumimoji="1" lang="en-US" altLang="ja-JP" dirty="0"/>
          </a:p>
          <a:p>
            <a:endParaRPr kumimoji="1" lang="en-US" altLang="ja-JP" dirty="0"/>
          </a:p>
          <a:p>
            <a:r>
              <a:rPr kumimoji="1" lang="ja-JP" altLang="en-US"/>
              <a:t>（具体的にいずれかの班の中で</a:t>
            </a:r>
            <a:r>
              <a:rPr kumimoji="1" lang="en-US" altLang="ja-JP" dirty="0"/>
              <a:t>3</a:t>
            </a:r>
            <a:r>
              <a:rPr kumimoji="1" lang="ja-JP" altLang="en-US"/>
              <a:t>枚破った人と</a:t>
            </a:r>
            <a:r>
              <a:rPr kumimoji="1" lang="en-US" altLang="ja-JP" dirty="0"/>
              <a:t>1</a:t>
            </a:r>
            <a:r>
              <a:rPr kumimoji="1" lang="ja-JP" altLang="en-US"/>
              <a:t>枚も破らなかった人が居たら、その人達を立たせて「地域で一致団結して頑張りましょう！　さぁ握手してください！」とあおることで、被害の違いがお互いの気まずさに繋がることの自覚を促す方法もあります）</a:t>
            </a:r>
            <a:endParaRPr kumimoji="1" lang="en-US" altLang="ja-JP" dirty="0"/>
          </a:p>
          <a:p>
            <a:endParaRPr kumimoji="1" lang="en-US" altLang="ja-JP" dirty="0"/>
          </a:p>
          <a:p>
            <a:endParaRPr kumimoji="1" lang="en-US" altLang="ja-JP" dirty="0"/>
          </a:p>
          <a:p>
            <a:r>
              <a:rPr kumimoji="1" lang="ja-JP" altLang="en-US"/>
              <a:t>「仲が良かったひとでも、</a:t>
            </a:r>
            <a:r>
              <a:rPr kumimoji="1" lang="en-US" altLang="ja-JP" dirty="0"/>
              <a:t>『</a:t>
            </a:r>
            <a:r>
              <a:rPr kumimoji="1" lang="ja-JP" altLang="en-US"/>
              <a:t>あなたは良かったよね、被害がなくて</a:t>
            </a:r>
            <a:r>
              <a:rPr kumimoji="1" lang="en-US" altLang="ja-JP" dirty="0"/>
              <a:t>』</a:t>
            </a:r>
            <a:r>
              <a:rPr kumimoji="1" lang="ja-JP" altLang="en-US"/>
              <a:t>とか、</a:t>
            </a:r>
            <a:r>
              <a:rPr kumimoji="1" lang="en-US" altLang="ja-JP" dirty="0"/>
              <a:t>『</a:t>
            </a:r>
            <a:r>
              <a:rPr kumimoji="1" lang="ja-JP" altLang="en-US"/>
              <a:t>ものだったら買い直せば良いじゃない</a:t>
            </a:r>
            <a:r>
              <a:rPr kumimoji="1" lang="en-US" altLang="ja-JP" dirty="0"/>
              <a:t>』</a:t>
            </a:r>
            <a:r>
              <a:rPr kumimoji="1" lang="ja-JP" altLang="en-US"/>
              <a:t>という言葉で、人間関係は疎遠になっていく可能性もあります。災害はひとの心も人間関係も壊していくのです」</a:t>
            </a:r>
            <a:endParaRPr kumimoji="1" lang="en-US" altLang="ja-JP" dirty="0"/>
          </a:p>
          <a:p>
            <a:endParaRPr kumimoji="1" lang="en-US" altLang="ja-JP" dirty="0"/>
          </a:p>
          <a:p>
            <a:r>
              <a:rPr kumimoji="1" lang="ja-JP" altLang="en-US"/>
              <a:t>「そんな地域のわだかまりを乗り越えて行くのが、</a:t>
            </a:r>
            <a:r>
              <a:rPr kumimoji="1" lang="en-US" altLang="ja-JP" dirty="0"/>
              <a:t>『</a:t>
            </a:r>
            <a:r>
              <a:rPr kumimoji="1" lang="ja-JP" altLang="en-US"/>
              <a:t>復興</a:t>
            </a:r>
            <a:r>
              <a:rPr kumimoji="1" lang="en-US" altLang="ja-JP" dirty="0"/>
              <a:t>』</a:t>
            </a:r>
            <a:r>
              <a:rPr kumimoji="1" lang="ja-JP" altLang="en-US"/>
              <a:t>のひとつのゴールなのです」</a:t>
            </a:r>
            <a:endParaRPr kumimoji="1" lang="en-US" altLang="ja-JP" dirty="0"/>
          </a:p>
          <a:p>
            <a:endParaRPr kumimoji="1" lang="ja-JP" altLang="en-US"/>
          </a:p>
        </p:txBody>
      </p:sp>
    </p:spTree>
    <p:extLst>
      <p:ext uri="{BB962C8B-B14F-4D97-AF65-F5344CB8AC3E}">
        <p14:creationId xmlns:p14="http://schemas.microsoft.com/office/powerpoint/2010/main" val="388753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「被災する、ということを疑似体験してもらいました。」</a:t>
            </a:r>
            <a:endParaRPr kumimoji="1" lang="en-US" altLang="ja-JP" dirty="0"/>
          </a:p>
          <a:p>
            <a:endParaRPr kumimoji="1" lang="en-US" altLang="ja-JP" dirty="0"/>
          </a:p>
          <a:p>
            <a:r>
              <a:rPr kumimoji="1" lang="ja-JP" altLang="en-US"/>
              <a:t>「こういう心の傷を負った方を</a:t>
            </a:r>
            <a:r>
              <a:rPr kumimoji="1" lang="en-US" altLang="ja-JP" dirty="0"/>
              <a:t>『</a:t>
            </a:r>
            <a:r>
              <a:rPr kumimoji="1" lang="ja-JP" altLang="en-US"/>
              <a:t>支援する</a:t>
            </a:r>
            <a:r>
              <a:rPr kumimoji="1" lang="en-US" altLang="ja-JP" dirty="0"/>
              <a:t>』</a:t>
            </a:r>
            <a:r>
              <a:rPr kumimoji="1" lang="ja-JP" altLang="en-US"/>
              <a:t>とはどういうことか、ぜひ帰ってから考えてみましょう。」</a:t>
            </a:r>
          </a:p>
          <a:p>
            <a:endParaRPr kumimoji="1" lang="ja-JP" altLang="en-US"/>
          </a:p>
        </p:txBody>
      </p:sp>
    </p:spTree>
    <p:extLst>
      <p:ext uri="{BB962C8B-B14F-4D97-AF65-F5344CB8AC3E}">
        <p14:creationId xmlns:p14="http://schemas.microsoft.com/office/powerpoint/2010/main" val="276309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p:spTree>
      <p:nvGrpSpPr>
        <p:cNvPr id="1" name=""/>
        <p:cNvGrpSpPr/>
        <p:nvPr/>
      </p:nvGrpSpPr>
      <p:grpSpPr>
        <a:xfrm>
          <a:off x="0" y="0"/>
          <a:ext cx="0" cy="0"/>
          <a:chOff x="0" y="0"/>
          <a:chExt cx="0" cy="0"/>
        </a:xfrm>
      </p:grpSpPr>
      <p:sp>
        <p:nvSpPr>
          <p:cNvPr id="11" name="作者と日付"/>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12" name="プレゼンテーションのタイトル"/>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プレゼンテーションのタイトル</a:t>
            </a:r>
          </a:p>
        </p:txBody>
      </p:sp>
      <p:sp>
        <p:nvSpPr>
          <p:cNvPr id="13" name="本文レベル1…"/>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14" name="スライド番号"/>
          <p:cNvSpPr txBox="1">
            <a:spLocks noGrp="1"/>
          </p:cNvSpPr>
          <p:nvPr>
            <p:ph type="sldNum" sz="quarter" idx="2"/>
          </p:nvPr>
        </p:nvSpPr>
        <p:spPr>
          <a:xfrm>
            <a:off x="6336779" y="9234627"/>
            <a:ext cx="331242"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ステートメント">
    <p:spTree>
      <p:nvGrpSpPr>
        <p:cNvPr id="1" name=""/>
        <p:cNvGrpSpPr/>
        <p:nvPr/>
      </p:nvGrpSpPr>
      <p:grpSpPr>
        <a:xfrm>
          <a:off x="0" y="0"/>
          <a:ext cx="0" cy="0"/>
          <a:chOff x="0" y="0"/>
          <a:chExt cx="0" cy="0"/>
        </a:xfrm>
      </p:grpSpPr>
      <p:sp>
        <p:nvSpPr>
          <p:cNvPr id="98" name="本文レベル1…"/>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vl1pPr>
            <a:lvl2pPr marL="0" indent="457200" algn="ctr">
              <a:lnSpc>
                <a:spcPct val="80000"/>
              </a:lnSpc>
              <a:spcBef>
                <a:spcPts val="0"/>
              </a:spcBef>
              <a:buSzTx/>
              <a:buNone/>
              <a:defRPr sz="8200" spc="-164"/>
            </a:lvl2pPr>
            <a:lvl3pPr marL="0" indent="914400" algn="ctr">
              <a:lnSpc>
                <a:spcPct val="80000"/>
              </a:lnSpc>
              <a:spcBef>
                <a:spcPts val="0"/>
              </a:spcBef>
              <a:buSzTx/>
              <a:buNone/>
              <a:defRPr sz="8200" spc="-164"/>
            </a:lvl3pPr>
            <a:lvl4pPr marL="0" indent="1371600" algn="ctr">
              <a:lnSpc>
                <a:spcPct val="80000"/>
              </a:lnSpc>
              <a:spcBef>
                <a:spcPts val="0"/>
              </a:spcBef>
              <a:buSzTx/>
              <a:buNone/>
              <a:defRPr sz="8200" spc="-164"/>
            </a:lvl4pPr>
            <a:lvl5pPr marL="0" indent="1828800" algn="ctr">
              <a:lnSpc>
                <a:spcPct val="80000"/>
              </a:lnSpc>
              <a:spcBef>
                <a:spcPts val="0"/>
              </a:spcBef>
              <a:buSzTx/>
              <a:buNone/>
              <a:defRPr sz="8200" spc="-164"/>
            </a:lvl5pPr>
          </a:lstStyle>
          <a:p>
            <a:r>
              <a:t>ステートメント</a:t>
            </a:r>
          </a:p>
          <a:p>
            <a:pPr lvl="1"/>
            <a:endParaRPr/>
          </a:p>
          <a:p>
            <a:pPr lvl="2"/>
            <a:endParaRPr/>
          </a:p>
          <a:p>
            <a:pPr lvl="3"/>
            <a:endParaRPr/>
          </a:p>
          <a:p>
            <a:pPr lvl="4"/>
            <a:endParaRPr/>
          </a:p>
        </p:txBody>
      </p:sp>
      <p:sp>
        <p:nvSpPr>
          <p:cNvPr id="9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ビッグファクト">
    <p:spTree>
      <p:nvGrpSpPr>
        <p:cNvPr id="1" name=""/>
        <p:cNvGrpSpPr/>
        <p:nvPr/>
      </p:nvGrpSpPr>
      <p:grpSpPr>
        <a:xfrm>
          <a:off x="0" y="0"/>
          <a:ext cx="0" cy="0"/>
          <a:chOff x="0" y="0"/>
          <a:chExt cx="0" cy="0"/>
        </a:xfrm>
      </p:grpSpPr>
      <p:sp>
        <p:nvSpPr>
          <p:cNvPr id="106" name="ファクト情報"/>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a:latin typeface="+mn-lt"/>
                <a:ea typeface="+mn-ea"/>
                <a:cs typeface="+mn-cs"/>
                <a:sym typeface="ヒラギノ角ゴ ProN W6"/>
              </a:defRPr>
            </a:lvl1pPr>
          </a:lstStyle>
          <a:p>
            <a:r>
              <a:t>ファクト情報</a:t>
            </a:r>
          </a:p>
        </p:txBody>
      </p:sp>
      <p:sp>
        <p:nvSpPr>
          <p:cNvPr id="107" name="本文レベル1…"/>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spc="-176">
                <a:latin typeface="+mn-lt"/>
                <a:ea typeface="+mn-ea"/>
                <a:cs typeface="+mn-cs"/>
                <a:sym typeface="ヒラギノ角ゴ ProN W6"/>
              </a:defRPr>
            </a:lvl1pPr>
            <a:lvl2pPr marL="0" indent="457200" algn="ctr">
              <a:lnSpc>
                <a:spcPct val="80000"/>
              </a:lnSpc>
              <a:spcBef>
                <a:spcPts val="0"/>
              </a:spcBef>
              <a:buSzTx/>
              <a:buNone/>
              <a:defRPr sz="17600" spc="-176">
                <a:latin typeface="+mn-lt"/>
                <a:ea typeface="+mn-ea"/>
                <a:cs typeface="+mn-cs"/>
                <a:sym typeface="ヒラギノ角ゴ ProN W6"/>
              </a:defRPr>
            </a:lvl2pPr>
            <a:lvl3pPr marL="0" indent="914400" algn="ctr">
              <a:lnSpc>
                <a:spcPct val="80000"/>
              </a:lnSpc>
              <a:spcBef>
                <a:spcPts val="0"/>
              </a:spcBef>
              <a:buSzTx/>
              <a:buNone/>
              <a:defRPr sz="17600" spc="-176">
                <a:latin typeface="+mn-lt"/>
                <a:ea typeface="+mn-ea"/>
                <a:cs typeface="+mn-cs"/>
                <a:sym typeface="ヒラギノ角ゴ ProN W6"/>
              </a:defRPr>
            </a:lvl3pPr>
            <a:lvl4pPr marL="0" indent="1371600" algn="ctr">
              <a:lnSpc>
                <a:spcPct val="80000"/>
              </a:lnSpc>
              <a:spcBef>
                <a:spcPts val="0"/>
              </a:spcBef>
              <a:buSzTx/>
              <a:buNone/>
              <a:defRPr sz="17600" spc="-176">
                <a:latin typeface="+mn-lt"/>
                <a:ea typeface="+mn-ea"/>
                <a:cs typeface="+mn-cs"/>
                <a:sym typeface="ヒラギノ角ゴ ProN W6"/>
              </a:defRPr>
            </a:lvl4pPr>
            <a:lvl5pPr marL="0" indent="1828800" algn="ctr">
              <a:lnSpc>
                <a:spcPct val="80000"/>
              </a:lnSpc>
              <a:spcBef>
                <a:spcPts val="0"/>
              </a:spcBef>
              <a:buSzTx/>
              <a:buNone/>
              <a:defRPr sz="17600" spc="-176">
                <a:latin typeface="+mn-lt"/>
                <a:ea typeface="+mn-ea"/>
                <a:cs typeface="+mn-cs"/>
                <a:sym typeface="ヒラギノ角ゴ ProN W6"/>
              </a:defRPr>
            </a:lvl5pPr>
          </a:lstStyle>
          <a:p>
            <a:r>
              <a:t>100%</a:t>
            </a:r>
          </a:p>
          <a:p>
            <a:pPr lvl="1"/>
            <a:endParaRPr/>
          </a:p>
          <a:p>
            <a:pPr lvl="2"/>
            <a:endParaRPr/>
          </a:p>
          <a:p>
            <a:pPr lvl="3"/>
            <a:endParaRPr/>
          </a:p>
          <a:p>
            <a:pPr lvl="4"/>
            <a:endParaRPr/>
          </a:p>
        </p:txBody>
      </p:sp>
      <p:sp>
        <p:nvSpPr>
          <p:cNvPr id="10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5" name="本文レベル1…"/>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vl1pPr>
            <a:lvl2pPr marL="457200" indent="114300">
              <a:spcBef>
                <a:spcPts val="0"/>
              </a:spcBef>
              <a:buSzTx/>
              <a:buNone/>
              <a:defRPr sz="6000" spc="-119"/>
            </a:lvl2pPr>
            <a:lvl3pPr marL="457200" indent="571500">
              <a:spcBef>
                <a:spcPts val="0"/>
              </a:spcBef>
              <a:buSzTx/>
              <a:buNone/>
              <a:defRPr sz="6000" spc="-119"/>
            </a:lvl3pPr>
            <a:lvl4pPr marL="457200" indent="1028700">
              <a:spcBef>
                <a:spcPts val="0"/>
              </a:spcBef>
              <a:buSzTx/>
              <a:buNone/>
              <a:defRPr sz="6000" spc="-119"/>
            </a:lvl4pPr>
            <a:lvl5pPr marL="457200" indent="1485900">
              <a:spcBef>
                <a:spcPts val="0"/>
              </a:spcBef>
              <a:buSzTx/>
              <a:buNone/>
              <a:defRPr sz="6000" spc="-119"/>
            </a:lvl5pPr>
          </a:lstStyle>
          <a:p>
            <a:r>
              <a:t>“重要な引用”</a:t>
            </a:r>
          </a:p>
          <a:p>
            <a:pPr lvl="1"/>
            <a:endParaRPr/>
          </a:p>
          <a:p>
            <a:pPr lvl="2"/>
            <a:endParaRPr/>
          </a:p>
          <a:p>
            <a:pPr lvl="3"/>
            <a:endParaRPr/>
          </a:p>
          <a:p>
            <a:pPr lvl="4"/>
            <a:endParaRPr/>
          </a:p>
        </p:txBody>
      </p:sp>
      <p:sp>
        <p:nvSpPr>
          <p:cNvPr id="116" name="属性"/>
          <p:cNvSpPr txBox="1">
            <a:spLocks noGrp="1"/>
          </p:cNvSpPr>
          <p:nvPr>
            <p:ph type="body" sz="quarter" idx="21" hasCustomPrompt="1"/>
          </p:nvPr>
        </p:nvSpPr>
        <p:spPr>
          <a:xfrm>
            <a:off x="1219200" y="6426200"/>
            <a:ext cx="11049000"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属性</a:t>
            </a:r>
          </a:p>
        </p:txBody>
      </p:sp>
      <p:sp>
        <p:nvSpPr>
          <p:cNvPr id="1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24" name="パセリバター、煎りヘーゼルナッツ、削ったパルメザンチーズがかかったパッパルデッレパスタ1皿"/>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炒飯、ゆで卵、箸が添えられたボウル1杯のサラダ"/>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サーモンケーキ、サラダ、フムスが入ったボウル"/>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2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34" name="炒飯、ゆで卵、箸が添えられたボウル1杯のサラダ"/>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スライド番号"/>
          <p:cNvSpPr txBox="1">
            <a:spLocks noGrp="1"/>
          </p:cNvSpPr>
          <p:nvPr>
            <p:ph type="sldNum" sz="quarter" idx="2"/>
          </p:nvPr>
        </p:nvSpPr>
        <p:spPr>
          <a:xfrm>
            <a:off x="6336779" y="9234627"/>
            <a:ext cx="331242" cy="2730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amp;画像">
    <p:spTree>
      <p:nvGrpSpPr>
        <p:cNvPr id="1" name=""/>
        <p:cNvGrpSpPr/>
        <p:nvPr/>
      </p:nvGrpSpPr>
      <p:grpSpPr>
        <a:xfrm>
          <a:off x="0" y="0"/>
          <a:ext cx="0" cy="0"/>
          <a:chOff x="0" y="0"/>
          <a:chExt cx="0" cy="0"/>
        </a:xfrm>
      </p:grpSpPr>
      <p:sp>
        <p:nvSpPr>
          <p:cNvPr id="21" name="アボカドとライム"/>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プレゼンテーションのタイトル"/>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プレゼンテーションのタイトル</a:t>
            </a:r>
          </a:p>
        </p:txBody>
      </p:sp>
      <p:sp>
        <p:nvSpPr>
          <p:cNvPr id="23" name="本文レベル1…"/>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24" name="作者と日付"/>
          <p:cNvSpPr txBox="1">
            <a:spLocks noGrp="1"/>
          </p:cNvSpPr>
          <p:nvPr>
            <p:ph type="body" sz="quarter" idx="22" hasCustomPrompt="1"/>
          </p:nvPr>
        </p:nvSpPr>
        <p:spPr>
          <a:xfrm>
            <a:off x="698500" y="571500"/>
            <a:ext cx="11607801"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25" name="スライド番号"/>
          <p:cNvSpPr txBox="1">
            <a:spLocks noGrp="1"/>
          </p:cNvSpPr>
          <p:nvPr>
            <p:ph type="sldNum" sz="quarter" idx="2"/>
          </p:nvPr>
        </p:nvSpPr>
        <p:spPr>
          <a:xfrm>
            <a:off x="6333324" y="9234627"/>
            <a:ext cx="331243"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amp;画像（代替）">
    <p:spTree>
      <p:nvGrpSpPr>
        <p:cNvPr id="1" name=""/>
        <p:cNvGrpSpPr/>
        <p:nvPr/>
      </p:nvGrpSpPr>
      <p:grpSpPr>
        <a:xfrm>
          <a:off x="0" y="0"/>
          <a:ext cx="0" cy="0"/>
          <a:chOff x="0" y="0"/>
          <a:chExt cx="0" cy="0"/>
        </a:xfrm>
      </p:grpSpPr>
      <p:sp>
        <p:nvSpPr>
          <p:cNvPr id="32" name="サーモンケーキ、サラダ、フムスが入ったボウル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本文レベル1…"/>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スライドのサブタイトル</a:t>
            </a:r>
          </a:p>
          <a:p>
            <a:pPr lvl="1"/>
            <a:endParaRPr/>
          </a:p>
          <a:p>
            <a:pPr lvl="2"/>
            <a:endParaRPr/>
          </a:p>
          <a:p>
            <a:pPr lvl="3"/>
            <a:endParaRPr/>
          </a:p>
          <a:p>
            <a:pPr lvl="4"/>
            <a:endParaRPr/>
          </a:p>
        </p:txBody>
      </p:sp>
      <p:sp>
        <p:nvSpPr>
          <p:cNvPr id="34" name="スライドのタイトル"/>
          <p:cNvSpPr txBox="1">
            <a:spLocks noGrp="1"/>
          </p:cNvSpPr>
          <p:nvPr>
            <p:ph type="title" hasCustomPrompt="1"/>
          </p:nvPr>
        </p:nvSpPr>
        <p:spPr>
          <a:xfrm>
            <a:off x="698500" y="692534"/>
            <a:ext cx="5105400" cy="4387466"/>
          </a:xfrm>
          <a:prstGeom prst="rect">
            <a:avLst/>
          </a:prstGeom>
        </p:spPr>
        <p:txBody>
          <a:bodyPr anchor="b"/>
          <a:lstStyle/>
          <a:p>
            <a:r>
              <a:t>スライドのタイトル</a:t>
            </a:r>
          </a:p>
        </p:txBody>
      </p:sp>
      <p:sp>
        <p:nvSpPr>
          <p:cNvPr id="3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42" name="本文レベル1…"/>
          <p:cNvSpPr txBox="1">
            <a:spLocks noGrp="1"/>
          </p:cNvSpPr>
          <p:nvPr>
            <p:ph type="body" idx="1" hasCustomPrompt="1"/>
          </p:nvPr>
        </p:nvSpPr>
        <p:spPr>
          <a:prstGeom prst="rect">
            <a:avLst/>
          </a:prstGeom>
        </p:spPr>
        <p:txBody>
          <a:bodyPr/>
          <a:lstStyle/>
          <a:p>
            <a:r>
              <a:t>スライドの箇条書きテキスト</a:t>
            </a:r>
          </a:p>
          <a:p>
            <a:pPr lvl="1"/>
            <a:endParaRPr/>
          </a:p>
          <a:p>
            <a:pPr lvl="2"/>
            <a:endParaRPr/>
          </a:p>
          <a:p>
            <a:pPr lvl="3"/>
            <a:endParaRPr/>
          </a:p>
          <a:p>
            <a:pPr lvl="4"/>
            <a:endParaRPr/>
          </a:p>
        </p:txBody>
      </p:sp>
      <p:sp>
        <p:nvSpPr>
          <p:cNvPr id="43"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44" name="スライドのタイトル"/>
          <p:cNvSpPr txBox="1">
            <a:spLocks noGrp="1"/>
          </p:cNvSpPr>
          <p:nvPr>
            <p:ph type="title" hasCustomPrompt="1"/>
          </p:nvPr>
        </p:nvSpPr>
        <p:spPr>
          <a:prstGeom prst="rect">
            <a:avLst/>
          </a:prstGeom>
        </p:spPr>
        <p:txBody>
          <a:bodyPr/>
          <a:lstStyle/>
          <a:p>
            <a:r>
              <a:t>スライドのタイトル</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52" name="本文レベル1…"/>
          <p:cNvSpPr txBox="1">
            <a:spLocks noGrp="1"/>
          </p:cNvSpPr>
          <p:nvPr>
            <p:ph type="body" idx="1" hasCustomPrompt="1"/>
          </p:nvPr>
        </p:nvSpPr>
        <p:spPr>
          <a:prstGeom prst="rect">
            <a:avLst/>
          </a:prstGeom>
        </p:spPr>
        <p:txBody>
          <a:bodyPr numCol="2" spcCol="589358"/>
          <a:lstStyle/>
          <a:p>
            <a:r>
              <a:t>スライドの箇条書きテキスト</a:t>
            </a:r>
          </a:p>
          <a:p>
            <a:pPr lvl="1"/>
            <a:endParaRPr/>
          </a:p>
          <a:p>
            <a:pPr lvl="2"/>
            <a:endParaRPr/>
          </a:p>
          <a:p>
            <a:pPr lvl="3"/>
            <a:endParaRPr/>
          </a:p>
          <a:p>
            <a:pPr lvl="4"/>
            <a:endParaRPr/>
          </a:p>
        </p:txBody>
      </p:sp>
      <p:sp>
        <p:nvSpPr>
          <p:cNvPr id="5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0" name="パセリバター、煎りヘーゼルナッツ、削ったパルメザンチーズがかかったパッパルデッレパスタ1皿"/>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スライドのタイトル"/>
          <p:cNvSpPr txBox="1">
            <a:spLocks noGrp="1"/>
          </p:cNvSpPr>
          <p:nvPr>
            <p:ph type="title" hasCustomPrompt="1"/>
          </p:nvPr>
        </p:nvSpPr>
        <p:spPr>
          <a:xfrm>
            <a:off x="698500" y="444500"/>
            <a:ext cx="5105400" cy="1016000"/>
          </a:xfrm>
          <a:prstGeom prst="rect">
            <a:avLst/>
          </a:prstGeom>
        </p:spPr>
        <p:txBody>
          <a:bodyPr/>
          <a:lstStyle/>
          <a:p>
            <a:r>
              <a:t>スライドのタイトル</a:t>
            </a:r>
          </a:p>
        </p:txBody>
      </p:sp>
      <p:sp>
        <p:nvSpPr>
          <p:cNvPr id="62" name="スライドのサブタイトル"/>
          <p:cNvSpPr txBox="1">
            <a:spLocks noGrp="1"/>
          </p:cNvSpPr>
          <p:nvPr>
            <p:ph type="body" sz="quarter" idx="22" hasCustomPrompt="1"/>
          </p:nvPr>
        </p:nvSpPr>
        <p:spPr>
          <a:xfrm>
            <a:off x="698500" y="1412977"/>
            <a:ext cx="5105400" cy="671803"/>
          </a:xfrm>
          <a:prstGeom prst="rect">
            <a:avLst/>
          </a:prstGeom>
        </p:spPr>
        <p:txBody>
          <a:bodyPr/>
          <a:lstStyle>
            <a:lvl1pPr marL="0" indent="0" defTabSz="557671">
              <a:lnSpc>
                <a:spcPct val="100000"/>
              </a:lnSpc>
              <a:spcBef>
                <a:spcPts val="0"/>
              </a:spcBef>
              <a:buSzTx/>
              <a:buNone/>
              <a:defRPr sz="3609">
                <a:latin typeface="+mn-lt"/>
                <a:ea typeface="+mn-ea"/>
                <a:cs typeface="+mn-cs"/>
                <a:sym typeface="ヒラギノ角ゴ ProN W6"/>
              </a:defRPr>
            </a:lvl1pPr>
          </a:lstStyle>
          <a:p>
            <a:r>
              <a:t>スライドのサブタイトル</a:t>
            </a:r>
          </a:p>
        </p:txBody>
      </p:sp>
      <p:sp>
        <p:nvSpPr>
          <p:cNvPr id="63" name="本文レベル1…"/>
          <p:cNvSpPr txBox="1">
            <a:spLocks noGrp="1"/>
          </p:cNvSpPr>
          <p:nvPr>
            <p:ph type="body" sz="half" idx="1" hasCustomPrompt="1"/>
          </p:nvPr>
        </p:nvSpPr>
        <p:spPr>
          <a:xfrm>
            <a:off x="698500" y="3480196"/>
            <a:ext cx="5105400" cy="5593161"/>
          </a:xfrm>
          <a:prstGeom prst="rect">
            <a:avLst/>
          </a:prstGeom>
        </p:spPr>
        <p:txBody>
          <a:bodyPr/>
          <a:lstStyle/>
          <a:p>
            <a:r>
              <a:t>スライドの箇条書きテキスト</a:t>
            </a:r>
          </a:p>
          <a:p>
            <a:pPr lvl="1"/>
            <a:endParaRPr/>
          </a:p>
          <a:p>
            <a:pPr lvl="2"/>
            <a:endParaRPr/>
          </a:p>
          <a:p>
            <a:pPr lvl="3"/>
            <a:endParaRPr/>
          </a:p>
          <a:p>
            <a:pPr lvl="4"/>
            <a:endParaRPr/>
          </a:p>
        </p:txBody>
      </p:sp>
      <p:sp>
        <p:nvSpPr>
          <p:cNvPr id="6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セクション">
    <p:spTree>
      <p:nvGrpSpPr>
        <p:cNvPr id="1" name=""/>
        <p:cNvGrpSpPr/>
        <p:nvPr/>
      </p:nvGrpSpPr>
      <p:grpSpPr>
        <a:xfrm>
          <a:off x="0" y="0"/>
          <a:ext cx="0" cy="0"/>
          <a:chOff x="0" y="0"/>
          <a:chExt cx="0" cy="0"/>
        </a:xfrm>
      </p:grpSpPr>
      <p:sp>
        <p:nvSpPr>
          <p:cNvPr id="71" name="セクションタイトル"/>
          <p:cNvSpPr txBox="1">
            <a:spLocks noGrp="1"/>
          </p:cNvSpPr>
          <p:nvPr>
            <p:ph type="title" hasCustomPrompt="1"/>
          </p:nvPr>
        </p:nvSpPr>
        <p:spPr>
          <a:xfrm>
            <a:off x="698500" y="3225800"/>
            <a:ext cx="11607800" cy="3302000"/>
          </a:xfrm>
          <a:prstGeom prst="rect">
            <a:avLst/>
          </a:prstGeom>
        </p:spPr>
        <p:txBody>
          <a:bodyPr anchor="ctr"/>
          <a:lstStyle>
            <a:lvl1pPr>
              <a:defRPr sz="8200" spc="-164">
                <a:latin typeface="ヒラギノ角ゴ ProN W3"/>
                <a:ea typeface="ヒラギノ角ゴ ProN W3"/>
                <a:cs typeface="ヒラギノ角ゴ ProN W3"/>
                <a:sym typeface="ヒラギノ角ゴ ProN W3"/>
              </a:defRPr>
            </a:lvl1pPr>
          </a:lstStyle>
          <a:p>
            <a:r>
              <a:t>セクションタイトル</a:t>
            </a:r>
          </a:p>
        </p:txBody>
      </p:sp>
      <p:sp>
        <p:nvSpPr>
          <p:cNvPr id="7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79" name="スライドのタイトル"/>
          <p:cNvSpPr txBox="1">
            <a:spLocks noGrp="1"/>
          </p:cNvSpPr>
          <p:nvPr>
            <p:ph type="title" hasCustomPrompt="1"/>
          </p:nvPr>
        </p:nvSpPr>
        <p:spPr>
          <a:prstGeom prst="rect">
            <a:avLst/>
          </a:prstGeom>
        </p:spPr>
        <p:txBody>
          <a:bodyPr/>
          <a:lstStyle/>
          <a:p>
            <a:r>
              <a:t>スライドのタイトル</a:t>
            </a:r>
          </a:p>
        </p:txBody>
      </p:sp>
      <p:sp>
        <p:nvSpPr>
          <p:cNvPr id="80"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8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議題">
    <p:spTree>
      <p:nvGrpSpPr>
        <p:cNvPr id="1" name=""/>
        <p:cNvGrpSpPr/>
        <p:nvPr/>
      </p:nvGrpSpPr>
      <p:grpSpPr>
        <a:xfrm>
          <a:off x="0" y="0"/>
          <a:ext cx="0" cy="0"/>
          <a:chOff x="0" y="0"/>
          <a:chExt cx="0" cy="0"/>
        </a:xfrm>
      </p:grpSpPr>
      <p:sp>
        <p:nvSpPr>
          <p:cNvPr id="88" name="議題のタイトル"/>
          <p:cNvSpPr txBox="1">
            <a:spLocks noGrp="1"/>
          </p:cNvSpPr>
          <p:nvPr>
            <p:ph type="title" hasCustomPrompt="1"/>
          </p:nvPr>
        </p:nvSpPr>
        <p:spPr>
          <a:xfrm>
            <a:off x="698500" y="444500"/>
            <a:ext cx="11607800" cy="1016000"/>
          </a:xfrm>
          <a:prstGeom prst="rect">
            <a:avLst/>
          </a:prstGeom>
        </p:spPr>
        <p:txBody>
          <a:bodyPr/>
          <a:lstStyle/>
          <a:p>
            <a:r>
              <a:t>議題のタイトル</a:t>
            </a:r>
          </a:p>
        </p:txBody>
      </p:sp>
      <p:sp>
        <p:nvSpPr>
          <p:cNvPr id="89" name="議題のサブタイトル"/>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議題のサブタイトル</a:t>
            </a:r>
          </a:p>
        </p:txBody>
      </p:sp>
      <p:sp>
        <p:nvSpPr>
          <p:cNvPr id="90" name="本文レベル1…"/>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議題のトピック</a:t>
            </a:r>
          </a:p>
          <a:p>
            <a:pPr lvl="1"/>
            <a:endParaRPr/>
          </a:p>
          <a:p>
            <a:pPr lvl="2"/>
            <a:endParaRPr/>
          </a:p>
          <a:p>
            <a:pPr lvl="3"/>
            <a:endParaRPr/>
          </a:p>
          <a:p>
            <a:pPr lvl="4"/>
            <a:endParaRPr/>
          </a:p>
        </p:txBody>
      </p:sp>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本文レベル1…"/>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スライドの箇条書きテキスト</a:t>
            </a:r>
          </a:p>
          <a:p>
            <a:pPr lvl="1"/>
            <a:endParaRPr/>
          </a:p>
          <a:p>
            <a:pPr lvl="2"/>
            <a:endParaRPr/>
          </a:p>
          <a:p>
            <a:pPr lvl="3"/>
            <a:endParaRPr/>
          </a:p>
          <a:p>
            <a:pPr lvl="4"/>
            <a:endParaRPr/>
          </a:p>
        </p:txBody>
      </p:sp>
      <p:sp>
        <p:nvSpPr>
          <p:cNvPr id="3" name="スライドのタイトル"/>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スライドのタイトル</a:t>
            </a:r>
          </a:p>
        </p:txBody>
      </p:sp>
      <p:sp>
        <p:nvSpPr>
          <p:cNvPr id="4" name="スライド番号"/>
          <p:cNvSpPr txBox="1">
            <a:spLocks noGrp="1"/>
          </p:cNvSpPr>
          <p:nvPr>
            <p:ph type="sldNum" sz="quarter" idx="2"/>
          </p:nvPr>
        </p:nvSpPr>
        <p:spPr>
          <a:xfrm>
            <a:off x="6333392" y="9234627"/>
            <a:ext cx="331243" cy="273051"/>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1pPr>
      <a:lvl2pPr marL="0" marR="0" indent="457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2pPr>
      <a:lvl3pPr marL="0" marR="0" indent="914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3pPr>
      <a:lvl4pPr marL="0" marR="0" indent="1371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4pPr>
      <a:lvl5pPr marL="0" marR="0" indent="18288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5pPr>
      <a:lvl6pPr marL="0" marR="0" indent="22860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6pPr>
      <a:lvl7pPr marL="0" marR="0" indent="2743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7pPr>
      <a:lvl8pPr marL="0" marR="0" indent="3200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8pPr>
      <a:lvl9pPr marL="0" marR="0" indent="3657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v-bosaimie@gmail.co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instagram.com/mcdpmie/" TargetMode="External"/><Relationship Id="rId5" Type="http://schemas.openxmlformats.org/officeDocument/2006/relationships/hyperlink" Target="https://www.facebook.com/vbosaimie/" TargetMode="External"/><Relationship Id="rId4" Type="http://schemas.openxmlformats.org/officeDocument/2006/relationships/hyperlink" Target="https://www.v-bosaimie.j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t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tif"/><Relationship Id="rId5" Type="http://schemas.openxmlformats.org/officeDocument/2006/relationships/image" Target="../media/image1.t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作成 特定非営利活動法人みえ防災市民会議"/>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46136">
              <a:defRPr sz="2888"/>
            </a:lvl1pPr>
          </a:lstStyle>
          <a:p>
            <a:r>
              <a:t>作成　特定非営利活動法人みえ防災市民会議</a:t>
            </a:r>
          </a:p>
        </p:txBody>
      </p:sp>
      <p:sp>
        <p:nvSpPr>
          <p:cNvPr id="152" name="Saigai Taiken - Sensation"/>
          <p:cNvSpPr txBox="1">
            <a:spLocks noGrp="1"/>
          </p:cNvSpPr>
          <p:nvPr>
            <p:ph type="ctrTitle"/>
          </p:nvPr>
        </p:nvSpPr>
        <p:spPr>
          <a:prstGeom prst="rect">
            <a:avLst/>
          </a:prstGeom>
        </p:spPr>
        <p:txBody>
          <a:bodyPr/>
          <a:lstStyle/>
          <a:p>
            <a:pPr>
              <a:defRPr sz="6400" spc="-128"/>
            </a:pPr>
            <a:r>
              <a:rPr>
                <a:solidFill>
                  <a:schemeClr val="accent5">
                    <a:hueOff val="-82419"/>
                    <a:satOff val="-9513"/>
                    <a:lumOff val="-16343"/>
                  </a:schemeClr>
                </a:solidFill>
              </a:rPr>
              <a:t>Sa</a:t>
            </a:r>
            <a:r>
              <a:t>igai </a:t>
            </a:r>
            <a:r>
              <a:rPr>
                <a:solidFill>
                  <a:schemeClr val="accent5">
                    <a:hueOff val="-82419"/>
                    <a:satOff val="-9513"/>
                    <a:lumOff val="-16343"/>
                  </a:schemeClr>
                </a:solidFill>
              </a:rPr>
              <a:t>Ta</a:t>
            </a:r>
            <a:r>
              <a:t>iken </a:t>
            </a:r>
            <a:r>
              <a:rPr>
                <a:solidFill>
                  <a:schemeClr val="accent5">
                    <a:hueOff val="-82419"/>
                    <a:satOff val="-9513"/>
                    <a:lumOff val="-16343"/>
                  </a:schemeClr>
                </a:solidFill>
              </a:rPr>
              <a:t>- Sen</a:t>
            </a:r>
            <a:r>
              <a:t>sation</a:t>
            </a:r>
          </a:p>
        </p:txBody>
      </p:sp>
      <p:sp>
        <p:nvSpPr>
          <p:cNvPr id="153" name="災害を疑似体験してみよう"/>
          <p:cNvSpPr txBox="1">
            <a:spLocks noGrp="1"/>
          </p:cNvSpPr>
          <p:nvPr>
            <p:ph type="subTitle" sz="quarter" idx="1"/>
          </p:nvPr>
        </p:nvSpPr>
        <p:spPr>
          <a:prstGeom prst="rect">
            <a:avLst/>
          </a:prstGeom>
        </p:spPr>
        <p:txBody>
          <a:bodyPr/>
          <a:lstStyle/>
          <a:p>
            <a:pPr defTabSz="1352465">
              <a:lnSpc>
                <a:spcPct val="80000"/>
              </a:lnSpc>
              <a:defRPr sz="4992" spc="-99"/>
            </a:pPr>
            <a:endParaRPr/>
          </a:p>
          <a:p>
            <a:pPr defTabSz="1352465">
              <a:lnSpc>
                <a:spcPct val="80000"/>
              </a:lnSpc>
              <a:defRPr sz="4212" spc="-84"/>
            </a:pPr>
            <a:r>
              <a:t>災害を疑似体験してみよう</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aigai Taiken – Sensation（通称SaTa-SEN サタセン）は、特定非営利活動法人みえ防災市民会議で作成した被災した時の気持ちを疑似体験するワークです。…"/>
          <p:cNvSpPr txBox="1">
            <a:spLocks noGrp="1"/>
          </p:cNvSpPr>
          <p:nvPr>
            <p:ph type="body" idx="1"/>
          </p:nvPr>
        </p:nvSpPr>
        <p:spPr>
          <a:xfrm>
            <a:off x="613775" y="2098182"/>
            <a:ext cx="11777250" cy="6954711"/>
          </a:xfrm>
          <a:prstGeom prst="rect">
            <a:avLst/>
          </a:prstGeom>
        </p:spPr>
        <p:txBody>
          <a:bodyPr/>
          <a:lstStyle/>
          <a:p>
            <a:pPr marL="457200" indent="-457200" defTabSz="457200">
              <a:lnSpc>
                <a:spcPct val="100000"/>
              </a:lnSpc>
              <a:spcBef>
                <a:spcPts val="2500"/>
              </a:spcBef>
              <a:defRPr sz="3200"/>
            </a:pPr>
            <a:r>
              <a:rPr>
                <a:solidFill>
                  <a:schemeClr val="accent5">
                    <a:hueOff val="-82419"/>
                    <a:satOff val="-9513"/>
                    <a:lumOff val="-16343"/>
                  </a:schemeClr>
                </a:solidFill>
              </a:rPr>
              <a:t>Sa</a:t>
            </a:r>
            <a:r>
              <a:t>igai </a:t>
            </a:r>
            <a:r>
              <a:rPr>
                <a:solidFill>
                  <a:schemeClr val="accent5">
                    <a:hueOff val="-82419"/>
                    <a:satOff val="-9513"/>
                    <a:lumOff val="-16343"/>
                  </a:schemeClr>
                </a:solidFill>
              </a:rPr>
              <a:t>Ta</a:t>
            </a:r>
            <a:r>
              <a:t>iken – </a:t>
            </a:r>
            <a:r>
              <a:rPr>
                <a:solidFill>
                  <a:schemeClr val="accent5">
                    <a:hueOff val="-82419"/>
                    <a:satOff val="-9513"/>
                    <a:lumOff val="-16343"/>
                  </a:schemeClr>
                </a:solidFill>
              </a:rPr>
              <a:t>Sen</a:t>
            </a:r>
            <a:r>
              <a:t>sation（通称SaTa-SEN サタセン）は、特定非営利活動法人みえ防災市民会議で作成した被災した時の気持ちを疑似体験するワークです。</a:t>
            </a:r>
          </a:p>
          <a:p>
            <a:pPr marL="457200" indent="-457200" defTabSz="457200">
              <a:lnSpc>
                <a:spcPct val="100000"/>
              </a:lnSpc>
              <a:spcBef>
                <a:spcPts val="2500"/>
              </a:spcBef>
              <a:defRPr sz="3200"/>
            </a:pPr>
            <a:r>
              <a:t>ワークの原案はみえ防災市民会議会員の山本康史が自殺予防のための命のワークを参考に考案し、名称はみえ防災市民会議会員の森口留美子さん考案です。</a:t>
            </a:r>
          </a:p>
          <a:p>
            <a:pPr marL="457200" indent="-457200" defTabSz="457200">
              <a:lnSpc>
                <a:spcPct val="100000"/>
              </a:lnSpc>
              <a:spcBef>
                <a:spcPts val="2500"/>
              </a:spcBef>
              <a:defRPr sz="3200"/>
            </a:pPr>
            <a:r>
              <a:t>このワークは利用・改良は自由としますが、利用した場合の感想や改良内容について、ぜひみえ防災市民会議までお伝えください。</a:t>
            </a:r>
          </a:p>
        </p:txBody>
      </p:sp>
      <p:sp>
        <p:nvSpPr>
          <p:cNvPr id="189" name="SaTa-SEN"/>
          <p:cNvSpPr txBox="1">
            <a:spLocks noGrp="1"/>
          </p:cNvSpPr>
          <p:nvPr>
            <p:ph type="title"/>
          </p:nvPr>
        </p:nvSpPr>
        <p:spPr>
          <a:prstGeom prst="rect">
            <a:avLst/>
          </a:prstGeom>
        </p:spPr>
        <p:txBody>
          <a:bodyPr/>
          <a:lstStyle/>
          <a:p>
            <a:r>
              <a:t>SaTa-SEN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516-0005 三重県伊勢市竹ヶ鼻町170番地1…"/>
          <p:cNvSpPr txBox="1">
            <a:spLocks noGrp="1"/>
          </p:cNvSpPr>
          <p:nvPr>
            <p:ph type="body" idx="1"/>
          </p:nvPr>
        </p:nvSpPr>
        <p:spPr>
          <a:xfrm>
            <a:off x="613775" y="2098182"/>
            <a:ext cx="11777250" cy="6954711"/>
          </a:xfrm>
          <a:prstGeom prst="rect">
            <a:avLst/>
          </a:prstGeom>
        </p:spPr>
        <p:txBody>
          <a:bodyPr/>
          <a:lstStyle/>
          <a:p>
            <a:pPr marL="0" indent="0" defTabSz="457200">
              <a:lnSpc>
                <a:spcPct val="100000"/>
              </a:lnSpc>
              <a:spcBef>
                <a:spcPts val="2000"/>
              </a:spcBef>
              <a:buSzTx/>
              <a:buNone/>
              <a:defRPr sz="3200"/>
            </a:pPr>
            <a:r>
              <a:rPr dirty="0"/>
              <a:t>516-0005　三重県伊勢市竹ヶ鼻町170番地1</a:t>
            </a:r>
          </a:p>
          <a:p>
            <a:pPr marL="0" indent="0" defTabSz="457200">
              <a:lnSpc>
                <a:spcPct val="100000"/>
              </a:lnSpc>
              <a:spcBef>
                <a:spcPts val="2000"/>
              </a:spcBef>
              <a:buSzTx/>
              <a:buNone/>
              <a:defRPr sz="3200"/>
            </a:pPr>
            <a:r>
              <a:rPr dirty="0"/>
              <a:t>Tel　080-3669-9820</a:t>
            </a:r>
          </a:p>
          <a:p>
            <a:pPr marL="0" indent="0" defTabSz="457200">
              <a:lnSpc>
                <a:spcPct val="100000"/>
              </a:lnSpc>
              <a:spcBef>
                <a:spcPts val="2000"/>
              </a:spcBef>
              <a:buSzTx/>
              <a:buNone/>
              <a:defRPr sz="3200"/>
            </a:pPr>
            <a:r>
              <a:rPr dirty="0"/>
              <a:t>e-mail　 </a:t>
            </a:r>
            <a:r>
              <a:rPr u="sng" dirty="0">
                <a:hlinkClick r:id="rId3"/>
              </a:rPr>
              <a:t>v-bosaimie@gmail.com</a:t>
            </a:r>
          </a:p>
          <a:p>
            <a:pPr marL="0" indent="0" defTabSz="457200">
              <a:lnSpc>
                <a:spcPct val="100000"/>
              </a:lnSpc>
              <a:spcBef>
                <a:spcPts val="2000"/>
              </a:spcBef>
              <a:buSzTx/>
              <a:buNone/>
              <a:defRPr sz="3200"/>
            </a:pPr>
            <a:r>
              <a:rPr dirty="0" err="1"/>
              <a:t>Twitterアカウント</a:t>
            </a:r>
            <a:r>
              <a:rPr dirty="0"/>
              <a:t>：@</a:t>
            </a:r>
            <a:r>
              <a:rPr dirty="0" err="1"/>
              <a:t>mieDPCP</a:t>
            </a:r>
            <a:endParaRPr dirty="0"/>
          </a:p>
          <a:p>
            <a:pPr marL="0" indent="0" defTabSz="457200">
              <a:lnSpc>
                <a:spcPct val="100000"/>
              </a:lnSpc>
              <a:spcBef>
                <a:spcPts val="2000"/>
              </a:spcBef>
              <a:buSzTx/>
              <a:buNone/>
              <a:defRPr sz="3200"/>
            </a:pPr>
            <a:r>
              <a:rPr dirty="0" err="1"/>
              <a:t>WEB：</a:t>
            </a:r>
            <a:r>
              <a:rPr u="sng" dirty="0" err="1">
                <a:hlinkClick r:id="rId4"/>
              </a:rPr>
              <a:t>https</a:t>
            </a:r>
            <a:r>
              <a:rPr u="sng" dirty="0">
                <a:hlinkClick r:id="rId4"/>
              </a:rPr>
              <a:t>://www.v-bosaimie.jp</a:t>
            </a:r>
          </a:p>
          <a:p>
            <a:pPr marL="0" indent="0" defTabSz="457200">
              <a:lnSpc>
                <a:spcPct val="100000"/>
              </a:lnSpc>
              <a:spcBef>
                <a:spcPts val="2000"/>
              </a:spcBef>
              <a:buSzTx/>
              <a:buNone/>
              <a:defRPr sz="3200"/>
            </a:pPr>
            <a:r>
              <a:rPr dirty="0" err="1"/>
              <a:t>Facebookページ：</a:t>
            </a:r>
            <a:r>
              <a:rPr u="sng" dirty="0" err="1">
                <a:hlinkClick r:id="rId5"/>
              </a:rPr>
              <a:t>https</a:t>
            </a:r>
            <a:r>
              <a:rPr u="sng" dirty="0">
                <a:hlinkClick r:id="rId5"/>
              </a:rPr>
              <a:t>://www.facebook.com/vbosaimie/</a:t>
            </a:r>
          </a:p>
          <a:p>
            <a:pPr marL="0" indent="0" defTabSz="457200">
              <a:lnSpc>
                <a:spcPct val="100000"/>
              </a:lnSpc>
              <a:spcBef>
                <a:spcPts val="2000"/>
              </a:spcBef>
              <a:buSzTx/>
              <a:buNone/>
              <a:defRPr sz="3200"/>
            </a:pPr>
            <a:r>
              <a:rPr dirty="0" err="1"/>
              <a:t>Instagramアカウント</a:t>
            </a:r>
            <a:r>
              <a:rPr dirty="0"/>
              <a:t>：</a:t>
            </a:r>
          </a:p>
          <a:p>
            <a:pPr marL="0" indent="0" defTabSz="457200">
              <a:lnSpc>
                <a:spcPct val="100000"/>
              </a:lnSpc>
              <a:spcBef>
                <a:spcPts val="2000"/>
              </a:spcBef>
              <a:buSzTx/>
              <a:buNone/>
              <a:defRPr sz="3200"/>
            </a:pPr>
            <a:r>
              <a:rPr dirty="0"/>
              <a:t>　　　　　　　　 </a:t>
            </a:r>
            <a:r>
              <a:rPr u="sng" dirty="0">
                <a:hlinkClick r:id="rId6"/>
              </a:rPr>
              <a:t>https://www.instagram.com/mcdpmie/</a:t>
            </a:r>
          </a:p>
        </p:txBody>
      </p:sp>
      <p:sp>
        <p:nvSpPr>
          <p:cNvPr id="192" name="特定非営利活動法人みえ防災市民会議"/>
          <p:cNvSpPr txBox="1">
            <a:spLocks noGrp="1"/>
          </p:cNvSpPr>
          <p:nvPr>
            <p:ph type="title"/>
          </p:nvPr>
        </p:nvSpPr>
        <p:spPr>
          <a:prstGeom prst="rect">
            <a:avLst/>
          </a:prstGeom>
        </p:spPr>
        <p:txBody>
          <a:bodyPr/>
          <a:lstStyle>
            <a:lvl1pPr defTabSz="1560537">
              <a:defRPr sz="5400" spc="-107"/>
            </a:lvl1pPr>
          </a:lstStyle>
          <a:p>
            <a:r>
              <a:rPr sz="3600" dirty="0" err="1"/>
              <a:t>特定非営利活動法人</a:t>
            </a:r>
            <a:r>
              <a:rPr dirty="0" err="1"/>
              <a:t>みえ防災市民会議</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３枚の【だいじ（大事）カード】に質問の答えを 『１枚に１テーマずつ』書いてください  （質問）あなたの人生で、、、…"/>
          <p:cNvSpPr txBox="1">
            <a:spLocks noGrp="1"/>
          </p:cNvSpPr>
          <p:nvPr>
            <p:ph type="body" idx="1"/>
          </p:nvPr>
        </p:nvSpPr>
        <p:spPr>
          <a:xfrm>
            <a:off x="698500" y="1744133"/>
            <a:ext cx="11607800" cy="7569201"/>
          </a:xfrm>
          <a:prstGeom prst="rect">
            <a:avLst/>
          </a:prstGeom>
        </p:spPr>
        <p:txBody>
          <a:bodyPr>
            <a:normAutofit/>
          </a:bodyPr>
          <a:lstStyle/>
          <a:p>
            <a:pPr marL="457200" indent="-457200">
              <a:lnSpc>
                <a:spcPct val="150000"/>
              </a:lnSpc>
              <a:spcBef>
                <a:spcPts val="2500"/>
              </a:spcBef>
              <a:defRPr sz="3600"/>
            </a:pPr>
            <a:r>
              <a:rPr dirty="0"/>
              <a:t>３枚の【だいじ（大事）カード】に質問の答えを</a:t>
            </a:r>
            <a:br>
              <a:rPr dirty="0"/>
            </a:br>
            <a:r>
              <a:rPr dirty="0">
                <a:solidFill>
                  <a:schemeClr val="accent5">
                    <a:hueOff val="-82419"/>
                    <a:satOff val="-9513"/>
                    <a:lumOff val="-16343"/>
                  </a:schemeClr>
                </a:solidFill>
              </a:rPr>
              <a:t>『１枚に１テーマずつ』</a:t>
            </a:r>
            <a:r>
              <a:rPr dirty="0"/>
              <a:t>書いてください</a:t>
            </a:r>
            <a:br>
              <a:rPr dirty="0"/>
            </a:br>
            <a:br>
              <a:rPr dirty="0"/>
            </a:br>
            <a:r>
              <a:rPr dirty="0"/>
              <a:t>（</a:t>
            </a:r>
            <a:r>
              <a:rPr dirty="0" err="1"/>
              <a:t>質問）あなたの人生で</a:t>
            </a:r>
            <a:r>
              <a:rPr dirty="0"/>
              <a:t>、、、</a:t>
            </a:r>
          </a:p>
          <a:p>
            <a:pPr marL="1644315" lvl="2" indent="-577515">
              <a:lnSpc>
                <a:spcPct val="150000"/>
              </a:lnSpc>
              <a:spcBef>
                <a:spcPts val="2500"/>
              </a:spcBef>
              <a:buSzPct val="100000"/>
              <a:buAutoNum type="arabicPeriod"/>
              <a:defRPr sz="3600"/>
            </a:pPr>
            <a:r>
              <a:rPr dirty="0" err="1"/>
              <a:t>一番【だいじにしている</a:t>
            </a:r>
            <a:r>
              <a:rPr dirty="0" err="1">
                <a:solidFill>
                  <a:schemeClr val="accent5">
                    <a:hueOff val="-82419"/>
                    <a:satOff val="-9513"/>
                    <a:lumOff val="-16343"/>
                  </a:schemeClr>
                </a:solidFill>
              </a:rPr>
              <a:t>ひと</a:t>
            </a:r>
            <a:r>
              <a:rPr dirty="0"/>
              <a:t>】</a:t>
            </a:r>
          </a:p>
          <a:p>
            <a:pPr marL="1644315" lvl="2" indent="-577515">
              <a:lnSpc>
                <a:spcPct val="150000"/>
              </a:lnSpc>
              <a:spcBef>
                <a:spcPts val="2500"/>
              </a:spcBef>
              <a:buSzPct val="100000"/>
              <a:buAutoNum type="arabicPeriod"/>
              <a:defRPr sz="3600"/>
            </a:pPr>
            <a:r>
              <a:rPr dirty="0" err="1"/>
              <a:t>一番【だいじにしている</a:t>
            </a:r>
            <a:r>
              <a:rPr dirty="0" err="1">
                <a:solidFill>
                  <a:schemeClr val="accent5">
                    <a:hueOff val="-82419"/>
                    <a:satOff val="-9513"/>
                    <a:lumOff val="-16343"/>
                  </a:schemeClr>
                </a:solidFill>
              </a:rPr>
              <a:t>もの</a:t>
            </a:r>
            <a:r>
              <a:rPr dirty="0"/>
              <a:t>】</a:t>
            </a:r>
          </a:p>
          <a:p>
            <a:pPr marL="1644315" lvl="2" indent="-577515">
              <a:lnSpc>
                <a:spcPct val="150000"/>
              </a:lnSpc>
              <a:spcBef>
                <a:spcPts val="2500"/>
              </a:spcBef>
              <a:buSzPct val="100000"/>
              <a:buAutoNum type="arabicPeriod"/>
              <a:defRPr sz="3600"/>
            </a:pPr>
            <a:r>
              <a:rPr dirty="0" err="1"/>
              <a:t>一番【だいじにしている</a:t>
            </a:r>
            <a:r>
              <a:rPr dirty="0" err="1">
                <a:solidFill>
                  <a:schemeClr val="accent5">
                    <a:hueOff val="-82419"/>
                    <a:satOff val="-9513"/>
                    <a:lumOff val="-16343"/>
                  </a:schemeClr>
                </a:solidFill>
              </a:rPr>
              <a:t>こと</a:t>
            </a:r>
            <a:r>
              <a:rPr dirty="0"/>
              <a:t>】</a:t>
            </a:r>
            <a:br>
              <a:rPr dirty="0">
                <a:solidFill>
                  <a:srgbClr val="FFFB00"/>
                </a:solidFill>
              </a:rPr>
            </a:br>
            <a:r>
              <a:rPr dirty="0">
                <a:solidFill>
                  <a:srgbClr val="FFFB00"/>
                </a:solidFill>
              </a:rPr>
              <a:t>　　　　</a:t>
            </a:r>
            <a:r>
              <a:rPr dirty="0"/>
              <a:t>（↑</a:t>
            </a:r>
            <a:r>
              <a:rPr dirty="0" err="1"/>
              <a:t>趣味や信条、その他何でもOK</a:t>
            </a:r>
            <a:r>
              <a:rPr dirty="0"/>
              <a:t>）</a:t>
            </a:r>
          </a:p>
        </p:txBody>
      </p:sp>
      <p:sp>
        <p:nvSpPr>
          <p:cNvPr id="156" name="SaTa-SEN"/>
          <p:cNvSpPr txBox="1">
            <a:spLocks noGrp="1"/>
          </p:cNvSpPr>
          <p:nvPr>
            <p:ph type="title"/>
          </p:nvPr>
        </p:nvSpPr>
        <p:spPr>
          <a:prstGeom prst="rect">
            <a:avLst/>
          </a:prstGeom>
        </p:spPr>
        <p:txBody>
          <a:bodyPr/>
          <a:lstStyle/>
          <a:p>
            <a:r>
              <a:t>SaTa-SEN</a:t>
            </a:r>
          </a:p>
        </p:txBody>
      </p:sp>
      <p:sp>
        <p:nvSpPr>
          <p:cNvPr id="157" name="四角形"/>
          <p:cNvSpPr/>
          <p:nvPr/>
        </p:nvSpPr>
        <p:spPr>
          <a:xfrm>
            <a:off x="9392113" y="4555066"/>
            <a:ext cx="3457840" cy="2370668"/>
          </a:xfrm>
          <a:prstGeom prst="rect">
            <a:avLst/>
          </a:prstGeom>
          <a:ln w="25400">
            <a:solidFill>
              <a:srgbClr val="000000"/>
            </a:solidFill>
            <a:miter lim="400000"/>
          </a:ln>
        </p:spPr>
        <p:txBody>
          <a:bodyPr lIns="50800" tIns="50800" rIns="50800" bIns="50800" anchor="ctr"/>
          <a:lstStyle/>
          <a:p>
            <a:pPr defTabSz="584200">
              <a:defRPr sz="2200">
                <a:solidFill>
                  <a:srgbClr val="FFFFFF"/>
                </a:solidFill>
              </a:defRPr>
            </a:pPr>
            <a:endParaRPr/>
          </a:p>
        </p:txBody>
      </p:sp>
      <p:sp>
        <p:nvSpPr>
          <p:cNvPr id="158" name="氏名…"/>
          <p:cNvSpPr txBox="1"/>
          <p:nvPr/>
        </p:nvSpPr>
        <p:spPr>
          <a:xfrm>
            <a:off x="9569348" y="4674230"/>
            <a:ext cx="3103370"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50000"/>
              </a:lnSpc>
              <a:defRPr sz="2600"/>
            </a:pPr>
            <a:r>
              <a:t>氏名</a:t>
            </a:r>
          </a:p>
          <a:p>
            <a:pPr>
              <a:lnSpc>
                <a:spcPct val="50000"/>
              </a:lnSpc>
              <a:defRPr sz="2600"/>
            </a:pPr>
            <a:endParaRPr/>
          </a:p>
          <a:p>
            <a:pPr>
              <a:lnSpc>
                <a:spcPct val="50000"/>
              </a:lnSpc>
              <a:defRPr sz="2600"/>
            </a:pPr>
            <a:endParaRPr/>
          </a:p>
          <a:p>
            <a:pPr>
              <a:lnSpc>
                <a:spcPct val="50000"/>
              </a:lnSpc>
              <a:defRPr sz="2600"/>
            </a:pPr>
            <a:r>
              <a:t>『質問の答え』</a:t>
            </a:r>
          </a:p>
        </p:txBody>
      </p:sp>
      <p:sp>
        <p:nvSpPr>
          <p:cNvPr id="159" name="【だいじカード】"/>
          <p:cNvSpPr txBox="1"/>
          <p:nvPr/>
        </p:nvSpPr>
        <p:spPr>
          <a:xfrm>
            <a:off x="9743083" y="4025900"/>
            <a:ext cx="2755901"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lvl1pPr>
          </a:lstStyle>
          <a:p>
            <a:r>
              <a:t>【だいじカード】</a:t>
            </a:r>
          </a:p>
        </p:txBody>
      </p:sp>
      <p:sp>
        <p:nvSpPr>
          <p:cNvPr id="160" name="（裏面は使わないこと！）"/>
          <p:cNvSpPr txBox="1"/>
          <p:nvPr/>
        </p:nvSpPr>
        <p:spPr>
          <a:xfrm>
            <a:off x="9082683" y="7023100"/>
            <a:ext cx="4076701" cy="43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solidFill>
                  <a:schemeClr val="accent5">
                    <a:hueOff val="-82419"/>
                    <a:satOff val="-9513"/>
                    <a:lumOff val="-16343"/>
                  </a:schemeClr>
                </a:solidFill>
              </a:defRPr>
            </a:lvl1pPr>
          </a:lstStyle>
          <a:p>
            <a:r>
              <a:t>（裏面は使わないこと！）</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４〜６人１組になってください。…"/>
          <p:cNvSpPr txBox="1">
            <a:spLocks noGrp="1"/>
          </p:cNvSpPr>
          <p:nvPr>
            <p:ph type="body" idx="1"/>
          </p:nvPr>
        </p:nvSpPr>
        <p:spPr>
          <a:prstGeom prst="rect">
            <a:avLst/>
          </a:prstGeom>
        </p:spPr>
        <p:txBody>
          <a:bodyPr/>
          <a:lstStyle/>
          <a:p>
            <a:pPr marL="457200" indent="-457200">
              <a:lnSpc>
                <a:spcPct val="150000"/>
              </a:lnSpc>
              <a:defRPr sz="3600"/>
            </a:pPr>
            <a:r>
              <a:rPr dirty="0"/>
              <a:t>４〜６人１組になってください。</a:t>
            </a:r>
          </a:p>
          <a:p>
            <a:pPr marL="457200" indent="-457200">
              <a:lnSpc>
                <a:spcPct val="150000"/>
              </a:lnSpc>
              <a:defRPr sz="3600"/>
            </a:pPr>
            <a:r>
              <a:rPr dirty="0"/>
              <a:t>【</a:t>
            </a:r>
            <a:r>
              <a:rPr dirty="0" err="1"/>
              <a:t>だいじカード】を元ネタに自己紹介しましょう</a:t>
            </a:r>
            <a:r>
              <a:rPr dirty="0"/>
              <a:t>。</a:t>
            </a:r>
            <a:br>
              <a:rPr dirty="0"/>
            </a:br>
            <a:r>
              <a:rPr dirty="0"/>
              <a:t>（ひとり３分以内）</a:t>
            </a:r>
          </a:p>
          <a:p>
            <a:pPr marL="457200" indent="-457200">
              <a:lnSpc>
                <a:spcPct val="150000"/>
              </a:lnSpc>
              <a:defRPr sz="3600"/>
            </a:pPr>
            <a:r>
              <a:rPr dirty="0"/>
              <a:t>【だいじカード】を裏返して４〜６人全員のカードをシャッフルして、裏返しのままその山をみんなの真ん中において下さい。</a:t>
            </a:r>
          </a:p>
        </p:txBody>
      </p:sp>
      <p:sp>
        <p:nvSpPr>
          <p:cNvPr id="163" name="SaTa-SEN"/>
          <p:cNvSpPr txBox="1">
            <a:spLocks noGrp="1"/>
          </p:cNvSpPr>
          <p:nvPr>
            <p:ph type="title"/>
          </p:nvPr>
        </p:nvSpPr>
        <p:spPr>
          <a:prstGeom prst="rect">
            <a:avLst/>
          </a:prstGeom>
        </p:spPr>
        <p:txBody>
          <a:bodyPr/>
          <a:lstStyle/>
          <a:p>
            <a:r>
              <a:t>SaTa-SEN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パセリバター、煎りヘーゼルナッツ、削ったパルメザンチーズがかかったパッパルデッレパスタ1皿" descr="火事"/>
          <p:cNvPicPr>
            <a:picLocks noGrp="1" noChangeAspect="1"/>
          </p:cNvPicPr>
          <p:nvPr>
            <p:ph type="pic" idx="21"/>
          </p:nvPr>
        </p:nvPicPr>
        <p:blipFill>
          <a:blip r:embed="rId5"/>
          <a:srcRect l="24990" r="24990"/>
          <a:stretch>
            <a:fillRect/>
          </a:stretch>
        </p:blipFill>
        <p:spPr>
          <a:xfrm>
            <a:off x="698500" y="701538"/>
            <a:ext cx="5575300" cy="8359912"/>
          </a:xfrm>
          <a:prstGeom prst="rect">
            <a:avLst/>
          </a:prstGeom>
        </p:spPr>
      </p:pic>
      <p:pic>
        <p:nvPicPr>
          <p:cNvPr id="166" name="炒飯、ゆで卵、箸が添えられたボウル1杯のサラダ" descr="津波"/>
          <p:cNvPicPr>
            <a:picLocks noGrp="1" noChangeAspect="1"/>
          </p:cNvPicPr>
          <p:nvPr>
            <p:ph type="pic" idx="22"/>
          </p:nvPr>
        </p:nvPicPr>
        <p:blipFill>
          <a:blip r:embed="rId6"/>
          <a:srcRect t="2727" b="2727"/>
          <a:stretch>
            <a:fillRect/>
          </a:stretch>
        </p:blipFill>
        <p:spPr>
          <a:xfrm>
            <a:off x="6724650" y="698500"/>
            <a:ext cx="5588000" cy="3962400"/>
          </a:xfrm>
          <a:prstGeom prst="rect">
            <a:avLst/>
          </a:prstGeom>
        </p:spPr>
      </p:pic>
      <p:pic>
        <p:nvPicPr>
          <p:cNvPr id="167" name="サーモンケーキ、サラダ、フムスが入ったボウル" descr="がれき"/>
          <p:cNvPicPr>
            <a:picLocks noGrp="1" noChangeAspect="1"/>
          </p:cNvPicPr>
          <p:nvPr>
            <p:ph type="pic" idx="23"/>
          </p:nvPr>
        </p:nvPicPr>
        <p:blipFill>
          <a:blip r:embed="rId7"/>
          <a:srcRect t="2727" b="2727"/>
          <a:stretch>
            <a:fillRect/>
          </a:stretch>
        </p:blipFill>
        <p:spPr>
          <a:xfrm>
            <a:off x="6724650" y="5098913"/>
            <a:ext cx="5588000" cy="3962401"/>
          </a:xfrm>
          <a:prstGeom prst="rect">
            <a:avLst/>
          </a:prstGeom>
        </p:spPr>
      </p:pic>
      <p:sp>
        <p:nvSpPr>
          <p:cNvPr id="168" name="写真提供：みえ災害ボランティア支援センター (東日本大震災 岩手県山田町）"/>
          <p:cNvSpPr txBox="1"/>
          <p:nvPr/>
        </p:nvSpPr>
        <p:spPr>
          <a:xfrm>
            <a:off x="918311" y="9160933"/>
            <a:ext cx="11168178"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vl1pPr>
          </a:lstStyle>
          <a:p>
            <a:r>
              <a:t>写真提供：みえ災害ボランティア支援センター　(東日本大震災　岩手県山田町）</a:t>
            </a:r>
          </a:p>
        </p:txBody>
      </p:sp>
      <p:pic>
        <p:nvPicPr>
          <p:cNvPr id="169" name="cliff-failure1.mp3" descr="cliff-failure1.mp3"/>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11568509" y="49807"/>
            <a:ext cx="571501" cy="571501"/>
          </a:xfrm>
          <a:prstGeom prst="rect">
            <a:avLst/>
          </a:prstGeom>
          <a:ln w="12700">
            <a:miter lim="400000"/>
          </a:ln>
        </p:spPr>
      </p:pic>
      <p:sp>
        <p:nvSpPr>
          <p:cNvPr id="170" name="災害発生!!"/>
          <p:cNvSpPr txBox="1"/>
          <p:nvPr/>
        </p:nvSpPr>
        <p:spPr>
          <a:xfrm>
            <a:off x="4592878" y="4419600"/>
            <a:ext cx="3819044"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80000"/>
              </a:lnSpc>
              <a:defRPr sz="6400" spc="-128">
                <a:solidFill>
                  <a:srgbClr val="FF2600"/>
                </a:solidFill>
                <a:effectLst>
                  <a:outerShdw blurRad="12700" dist="63500" dir="18900000" rotWithShape="0">
                    <a:srgbClr val="FFFFFF"/>
                  </a:outerShdw>
                </a:effectLst>
                <a:latin typeface="+mn-lt"/>
                <a:ea typeface="+mn-ea"/>
                <a:cs typeface="+mn-cs"/>
                <a:sym typeface="ヒラギノ角ゴ ProN W6"/>
              </a:defRPr>
            </a:lvl1pPr>
          </a:lstStyle>
          <a:p>
            <a:r>
              <a:rPr dirty="0" err="1"/>
              <a:t>災害発生</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9"/>
                                        </p:tgtEl>
                                      </p:cBhvr>
                                    </p:cmd>
                                  </p:childTnLst>
                                </p:cTn>
                              </p:par>
                              <p:par>
                                <p:cTn id="7" presetID="32" presetClass="emph" presetSubtype="0" repeatCount="25000" fill="hold" nodeType="withEffect">
                                  <p:stCondLst>
                                    <p:cond delay="0"/>
                                  </p:stCondLst>
                                  <p:childTnLst>
                                    <p:animRot by="120000">
                                      <p:cBhvr>
                                        <p:cTn id="8" dur="50" fill="hold">
                                          <p:stCondLst>
                                            <p:cond delay="0"/>
                                          </p:stCondLst>
                                        </p:cTn>
                                        <p:tgtEl>
                                          <p:spTgt spid="165"/>
                                        </p:tgtEl>
                                        <p:attrNameLst>
                                          <p:attrName>r</p:attrName>
                                        </p:attrNameLst>
                                      </p:cBhvr>
                                    </p:animRot>
                                    <p:animRot by="-240000">
                                      <p:cBhvr>
                                        <p:cTn id="9" dur="100" fill="hold">
                                          <p:stCondLst>
                                            <p:cond delay="100"/>
                                          </p:stCondLst>
                                        </p:cTn>
                                        <p:tgtEl>
                                          <p:spTgt spid="165"/>
                                        </p:tgtEl>
                                        <p:attrNameLst>
                                          <p:attrName>r</p:attrName>
                                        </p:attrNameLst>
                                      </p:cBhvr>
                                    </p:animRot>
                                    <p:animRot by="240000">
                                      <p:cBhvr>
                                        <p:cTn id="10" dur="100" fill="hold">
                                          <p:stCondLst>
                                            <p:cond delay="200"/>
                                          </p:stCondLst>
                                        </p:cTn>
                                        <p:tgtEl>
                                          <p:spTgt spid="165"/>
                                        </p:tgtEl>
                                        <p:attrNameLst>
                                          <p:attrName>r</p:attrName>
                                        </p:attrNameLst>
                                      </p:cBhvr>
                                    </p:animRot>
                                    <p:animRot by="-240000">
                                      <p:cBhvr>
                                        <p:cTn id="11" dur="100" fill="hold">
                                          <p:stCondLst>
                                            <p:cond delay="300"/>
                                          </p:stCondLst>
                                        </p:cTn>
                                        <p:tgtEl>
                                          <p:spTgt spid="165"/>
                                        </p:tgtEl>
                                        <p:attrNameLst>
                                          <p:attrName>r</p:attrName>
                                        </p:attrNameLst>
                                      </p:cBhvr>
                                    </p:animRot>
                                    <p:animRot by="120000">
                                      <p:cBhvr>
                                        <p:cTn id="12" dur="100" fill="hold">
                                          <p:stCondLst>
                                            <p:cond delay="400"/>
                                          </p:stCondLst>
                                        </p:cTn>
                                        <p:tgtEl>
                                          <p:spTgt spid="165"/>
                                        </p:tgtEl>
                                        <p:attrNameLst>
                                          <p:attrName>r</p:attrName>
                                        </p:attrNameLst>
                                      </p:cBhvr>
                                    </p:animRot>
                                  </p:childTnLst>
                                </p:cTn>
                              </p:par>
                              <p:par>
                                <p:cTn id="13" presetID="32" presetClass="emph" presetSubtype="0" repeatCount="25000" fill="hold" nodeType="withEffect">
                                  <p:stCondLst>
                                    <p:cond delay="0"/>
                                  </p:stCondLst>
                                  <p:childTnLst>
                                    <p:animRot by="120000">
                                      <p:cBhvr>
                                        <p:cTn id="14" dur="50" fill="hold">
                                          <p:stCondLst>
                                            <p:cond delay="0"/>
                                          </p:stCondLst>
                                        </p:cTn>
                                        <p:tgtEl>
                                          <p:spTgt spid="166"/>
                                        </p:tgtEl>
                                        <p:attrNameLst>
                                          <p:attrName>r</p:attrName>
                                        </p:attrNameLst>
                                      </p:cBhvr>
                                    </p:animRot>
                                    <p:animRot by="-240000">
                                      <p:cBhvr>
                                        <p:cTn id="15" dur="100" fill="hold">
                                          <p:stCondLst>
                                            <p:cond delay="100"/>
                                          </p:stCondLst>
                                        </p:cTn>
                                        <p:tgtEl>
                                          <p:spTgt spid="166"/>
                                        </p:tgtEl>
                                        <p:attrNameLst>
                                          <p:attrName>r</p:attrName>
                                        </p:attrNameLst>
                                      </p:cBhvr>
                                    </p:animRot>
                                    <p:animRot by="240000">
                                      <p:cBhvr>
                                        <p:cTn id="16" dur="100" fill="hold">
                                          <p:stCondLst>
                                            <p:cond delay="200"/>
                                          </p:stCondLst>
                                        </p:cTn>
                                        <p:tgtEl>
                                          <p:spTgt spid="166"/>
                                        </p:tgtEl>
                                        <p:attrNameLst>
                                          <p:attrName>r</p:attrName>
                                        </p:attrNameLst>
                                      </p:cBhvr>
                                    </p:animRot>
                                    <p:animRot by="-240000">
                                      <p:cBhvr>
                                        <p:cTn id="17" dur="100" fill="hold">
                                          <p:stCondLst>
                                            <p:cond delay="300"/>
                                          </p:stCondLst>
                                        </p:cTn>
                                        <p:tgtEl>
                                          <p:spTgt spid="166"/>
                                        </p:tgtEl>
                                        <p:attrNameLst>
                                          <p:attrName>r</p:attrName>
                                        </p:attrNameLst>
                                      </p:cBhvr>
                                    </p:animRot>
                                    <p:animRot by="120000">
                                      <p:cBhvr>
                                        <p:cTn id="18" dur="100" fill="hold">
                                          <p:stCondLst>
                                            <p:cond delay="400"/>
                                          </p:stCondLst>
                                        </p:cTn>
                                        <p:tgtEl>
                                          <p:spTgt spid="166"/>
                                        </p:tgtEl>
                                        <p:attrNameLst>
                                          <p:attrName>r</p:attrName>
                                        </p:attrNameLst>
                                      </p:cBhvr>
                                    </p:animRot>
                                  </p:childTnLst>
                                </p:cTn>
                              </p:par>
                              <p:par>
                                <p:cTn id="19" presetID="32" presetClass="emph" presetSubtype="0" repeatCount="25000" fill="hold" nodeType="withEffect">
                                  <p:stCondLst>
                                    <p:cond delay="0"/>
                                  </p:stCondLst>
                                  <p:childTnLst>
                                    <p:animRot by="120000">
                                      <p:cBhvr>
                                        <p:cTn id="20" dur="50" fill="hold">
                                          <p:stCondLst>
                                            <p:cond delay="0"/>
                                          </p:stCondLst>
                                        </p:cTn>
                                        <p:tgtEl>
                                          <p:spTgt spid="167"/>
                                        </p:tgtEl>
                                        <p:attrNameLst>
                                          <p:attrName>r</p:attrName>
                                        </p:attrNameLst>
                                      </p:cBhvr>
                                    </p:animRot>
                                    <p:animRot by="-240000">
                                      <p:cBhvr>
                                        <p:cTn id="21" dur="100" fill="hold">
                                          <p:stCondLst>
                                            <p:cond delay="100"/>
                                          </p:stCondLst>
                                        </p:cTn>
                                        <p:tgtEl>
                                          <p:spTgt spid="167"/>
                                        </p:tgtEl>
                                        <p:attrNameLst>
                                          <p:attrName>r</p:attrName>
                                        </p:attrNameLst>
                                      </p:cBhvr>
                                    </p:animRot>
                                    <p:animRot by="240000">
                                      <p:cBhvr>
                                        <p:cTn id="22" dur="100" fill="hold">
                                          <p:stCondLst>
                                            <p:cond delay="200"/>
                                          </p:stCondLst>
                                        </p:cTn>
                                        <p:tgtEl>
                                          <p:spTgt spid="167"/>
                                        </p:tgtEl>
                                        <p:attrNameLst>
                                          <p:attrName>r</p:attrName>
                                        </p:attrNameLst>
                                      </p:cBhvr>
                                    </p:animRot>
                                    <p:animRot by="-240000">
                                      <p:cBhvr>
                                        <p:cTn id="23" dur="100" fill="hold">
                                          <p:stCondLst>
                                            <p:cond delay="300"/>
                                          </p:stCondLst>
                                        </p:cTn>
                                        <p:tgtEl>
                                          <p:spTgt spid="167"/>
                                        </p:tgtEl>
                                        <p:attrNameLst>
                                          <p:attrName>r</p:attrName>
                                        </p:attrNameLst>
                                      </p:cBhvr>
                                    </p:animRot>
                                    <p:animRot by="120000">
                                      <p:cBhvr>
                                        <p:cTn id="24" dur="100" fill="hold">
                                          <p:stCondLst>
                                            <p:cond delay="400"/>
                                          </p:stCondLst>
                                        </p:cTn>
                                        <p:tgtEl>
                                          <p:spTgt spid="167"/>
                                        </p:tgtEl>
                                        <p:attrNameLst>
                                          <p:attrName>r</p:attrName>
                                        </p:attrNameLst>
                                      </p:cBhvr>
                                    </p:animRot>
                                  </p:childTnLst>
                                </p:cTn>
                              </p:par>
                            </p:childTnLst>
                          </p:cTn>
                        </p:par>
                        <p:par>
                          <p:cTn id="25" fill="hold">
                            <p:stCondLst>
                              <p:cond delay="12500"/>
                            </p:stCondLst>
                            <p:childTnLst>
                              <p:par>
                                <p:cTn id="26" presetID="12" presetClass="entr" presetSubtype="4" fill="hold" grpId="2" nodeType="afterEffect">
                                  <p:stCondLst>
                                    <p:cond delay="0"/>
                                  </p:stCondLst>
                                  <p:childTnLst>
                                    <p:set>
                                      <p:cBhvr>
                                        <p:cTn id="27" dur="1" fill="hold">
                                          <p:stCondLst>
                                            <p:cond delay="0"/>
                                          </p:stCondLst>
                                        </p:cTn>
                                        <p:tgtEl>
                                          <p:spTgt spid="170"/>
                                        </p:tgtEl>
                                        <p:attrNameLst>
                                          <p:attrName>style.visibility</p:attrName>
                                        </p:attrNameLst>
                                      </p:cBhvr>
                                      <p:to>
                                        <p:strVal val="visible"/>
                                      </p:to>
                                    </p:set>
                                    <p:anim calcmode="lin" valueType="num">
                                      <p:cBhvr additive="base">
                                        <p:cTn id="28" dur="500"/>
                                        <p:tgtEl>
                                          <p:spTgt spid="170"/>
                                        </p:tgtEl>
                                        <p:attrNameLst>
                                          <p:attrName>ppt_y</p:attrName>
                                        </p:attrNameLst>
                                      </p:cBhvr>
                                      <p:tavLst>
                                        <p:tav tm="0">
                                          <p:val>
                                            <p:strVal val="#ppt_y+#ppt_h*1.125000"/>
                                          </p:val>
                                        </p:tav>
                                        <p:tav tm="100000">
                                          <p:val>
                                            <p:strVal val="#ppt_y"/>
                                          </p:val>
                                        </p:tav>
                                      </p:tavLst>
                                    </p:anim>
                                    <p:animEffect transition="in" filter="wipe(up)">
                                      <p:cBhvr>
                                        <p:cTn id="29" dur="500"/>
                                        <p:tgtEl>
                                          <p:spTgt spid="170"/>
                                        </p:tgtEl>
                                      </p:cBhvr>
                                    </p:animEffect>
                                  </p:childTnLst>
                                </p:cTn>
                              </p:par>
                              <p:par>
                                <p:cTn id="30" presetID="22" presetClass="entr" presetSubtype="8" fill="hold" grpId="3" nodeType="withEffect">
                                  <p:stCondLst>
                                    <p:cond delay="0"/>
                                  </p:stCondLst>
                                  <p:iterate>
                                    <p:tmAbs val="0"/>
                                  </p:iterate>
                                  <p:childTnLst>
                                    <p:set>
                                      <p:cBhvr>
                                        <p:cTn id="31" fill="hold"/>
                                        <p:tgtEl>
                                          <p:spTgt spid="168"/>
                                        </p:tgtEl>
                                        <p:attrNameLst>
                                          <p:attrName>style.visibility</p:attrName>
                                        </p:attrNameLst>
                                      </p:cBhvr>
                                      <p:to>
                                        <p:strVal val="visible"/>
                                      </p:to>
                                    </p:set>
                                    <p:animEffect transition="in" filter="wipe(left)">
                                      <p:cBhvr>
                                        <p:cTn id="32"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3" fill="hold" display="0">
                  <p:stCondLst>
                    <p:cond delay="indefinite"/>
                  </p:stCondLst>
                </p:cTn>
                <p:tgtEl>
                  <p:spTgt spid="169"/>
                </p:tgtEl>
              </p:cMediaNode>
            </p:audio>
          </p:childTnLst>
        </p:cTn>
      </p:par>
    </p:tnLst>
    <p:bldLst>
      <p:bldP spid="168" grpId="3" animBg="1" advAuto="0"/>
      <p:bldP spid="170"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テーブルの上にある山の中から一人１枚ずつ、 無作為に【だいじカード】を引いて下さい。 （4人の班なら4枚、５人の班なら5枚）…"/>
          <p:cNvSpPr txBox="1">
            <a:spLocks noGrp="1"/>
          </p:cNvSpPr>
          <p:nvPr>
            <p:ph type="body" idx="1"/>
          </p:nvPr>
        </p:nvSpPr>
        <p:spPr>
          <a:prstGeom prst="rect">
            <a:avLst/>
          </a:prstGeom>
        </p:spPr>
        <p:txBody>
          <a:bodyPr/>
          <a:lstStyle/>
          <a:p>
            <a:pPr marL="457200" indent="-457200">
              <a:lnSpc>
                <a:spcPct val="150000"/>
              </a:lnSpc>
              <a:spcBef>
                <a:spcPts val="2000"/>
              </a:spcBef>
              <a:defRPr sz="3600"/>
            </a:pPr>
            <a:r>
              <a:t>テーブルの上にある山の中から一人１枚ずつ、</a:t>
            </a:r>
            <a:br/>
            <a:r>
              <a:t>無作為に【だいじカード】を引いて下さい。</a:t>
            </a:r>
            <a:br/>
            <a:r>
              <a:t>（4人の班なら4枚、５人の班なら5枚）</a:t>
            </a:r>
          </a:p>
          <a:p>
            <a:pPr marL="457200" indent="-457200">
              <a:lnSpc>
                <a:spcPct val="150000"/>
              </a:lnSpc>
              <a:spcBef>
                <a:spcPts val="2000"/>
              </a:spcBef>
              <a:defRPr sz="3600"/>
            </a:pPr>
            <a:r>
              <a:t>そのカードを持ち主に渡して下さい。</a:t>
            </a:r>
          </a:p>
          <a:p>
            <a:pPr marL="457200" indent="-457200">
              <a:lnSpc>
                <a:spcPct val="150000"/>
              </a:lnSpc>
              <a:spcBef>
                <a:spcPts val="2000"/>
              </a:spcBef>
              <a:defRPr sz="3600"/>
            </a:pPr>
            <a:r>
              <a:t>そのカードが</a:t>
            </a:r>
            <a:r>
              <a:rPr>
                <a:solidFill>
                  <a:schemeClr val="accent5">
                    <a:hueOff val="-82419"/>
                    <a:satOff val="-9513"/>
                    <a:lumOff val="-16343"/>
                  </a:schemeClr>
                </a:solidFill>
              </a:rPr>
              <a:t>【災害により失われたものです!!】</a:t>
            </a:r>
            <a:br/>
            <a:r>
              <a:rPr>
                <a:solidFill>
                  <a:schemeClr val="accent5">
                    <a:hueOff val="-82419"/>
                    <a:satOff val="-9513"/>
                    <a:lumOff val="-16343"/>
                  </a:schemeClr>
                </a:solidFill>
              </a:rPr>
              <a:t>あなた自身の手で『破り捨てて下さい!!』</a:t>
            </a:r>
          </a:p>
        </p:txBody>
      </p:sp>
      <p:sp>
        <p:nvSpPr>
          <p:cNvPr id="173" name="SaTa-SEN"/>
          <p:cNvSpPr txBox="1">
            <a:spLocks noGrp="1"/>
          </p:cNvSpPr>
          <p:nvPr>
            <p:ph type="title"/>
          </p:nvPr>
        </p:nvSpPr>
        <p:spPr>
          <a:prstGeom prst="rect">
            <a:avLst/>
          </a:prstGeom>
        </p:spPr>
        <p:txBody>
          <a:bodyPr/>
          <a:lstStyle/>
          <a:p>
            <a:r>
              <a:t>SaTa-SEN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72">
                                            <p:bg/>
                                          </p:spTgt>
                                        </p:tgtEl>
                                        <p:attrNameLst>
                                          <p:attrName>style.visibility</p:attrName>
                                        </p:attrNameLst>
                                      </p:cBhvr>
                                      <p:to>
                                        <p:strVal val="visible"/>
                                      </p:to>
                                    </p:set>
                                    <p:animEffect transition="in" filter="fade">
                                      <p:cBhvr>
                                        <p:cTn id="7" dur="1000"/>
                                        <p:tgtEl>
                                          <p:spTgt spid="172">
                                            <p:bg/>
                                          </p:spTgt>
                                        </p:tgtEl>
                                      </p:cBhvr>
                                    </p:animEffect>
                                  </p:childTnLst>
                                </p:cTn>
                              </p:par>
                              <p:par>
                                <p:cTn id="8" presetID="10" presetClass="entr" presetSubtype="0" fill="hold" grpId="1" nodeType="withEffect">
                                  <p:stCondLst>
                                    <p:cond delay="0"/>
                                  </p:stCondLst>
                                  <p:iterate>
                                    <p:tmAbs val="0"/>
                                  </p:iterate>
                                  <p:childTnLst>
                                    <p:set>
                                      <p:cBhvr>
                                        <p:cTn id="9" fill="hold"/>
                                        <p:tgtEl>
                                          <p:spTgt spid="172">
                                            <p:txEl>
                                              <p:pRg st="0" end="0"/>
                                            </p:txEl>
                                          </p:spTgt>
                                        </p:tgtEl>
                                        <p:attrNameLst>
                                          <p:attrName>style.visibility</p:attrName>
                                        </p:attrNameLst>
                                      </p:cBhvr>
                                      <p:to>
                                        <p:strVal val="visible"/>
                                      </p:to>
                                    </p:set>
                                    <p:animEffect transition="in" filter="fade">
                                      <p:cBhvr>
                                        <p:cTn id="10" dur="1000"/>
                                        <p:tgtEl>
                                          <p:spTgt spid="1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72">
                                            <p:txEl>
                                              <p:pRg st="1" end="1"/>
                                            </p:txEl>
                                          </p:spTgt>
                                        </p:tgtEl>
                                        <p:attrNameLst>
                                          <p:attrName>style.visibility</p:attrName>
                                        </p:attrNameLst>
                                      </p:cBhvr>
                                      <p:to>
                                        <p:strVal val="visible"/>
                                      </p:to>
                                    </p:set>
                                    <p:animEffect transition="in" filter="fade">
                                      <p:cBhvr>
                                        <p:cTn id="15" dur="1000"/>
                                        <p:tgtEl>
                                          <p:spTgt spid="1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172">
                                            <p:txEl>
                                              <p:pRg st="2" end="2"/>
                                            </p:txEl>
                                          </p:spTgt>
                                        </p:tgtEl>
                                        <p:attrNameLst>
                                          <p:attrName>style.visibility</p:attrName>
                                        </p:attrNameLst>
                                      </p:cBhvr>
                                      <p:to>
                                        <p:strVal val="visible"/>
                                      </p:to>
                                    </p:set>
                                    <p:animEffect transition="in" filter="fade">
                                      <p:cBhvr>
                                        <p:cTn id="20" dur="1000"/>
                                        <p:tgtEl>
                                          <p:spTgt spid="1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1" uiExpan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 name="テーブルの上にある山の中から一人１枚ずつ、 無作為に【だいじカード】を引いて下さい。 （4人の班なら4枚、５人の班なら5枚）…"/>
          <p:cNvSpPr txBox="1">
            <a:spLocks noGrp="1"/>
          </p:cNvSpPr>
          <p:nvPr>
            <p:ph type="body" idx="1"/>
          </p:nvPr>
        </p:nvSpPr>
        <p:spPr>
          <a:prstGeom prst="rect">
            <a:avLst/>
          </a:prstGeom>
        </p:spPr>
        <p:txBody>
          <a:bodyPr/>
          <a:lstStyle/>
          <a:p>
            <a:pPr marL="457200" indent="-457200">
              <a:lnSpc>
                <a:spcPct val="150000"/>
              </a:lnSpc>
              <a:spcBef>
                <a:spcPts val="2000"/>
              </a:spcBef>
              <a:defRPr sz="3600"/>
            </a:pPr>
            <a:r>
              <a:rPr dirty="0"/>
              <a:t>テーブルの上にある山の中から一人１枚ずつ、</a:t>
            </a:r>
            <a:br>
              <a:rPr dirty="0"/>
            </a:br>
            <a:r>
              <a:rPr dirty="0" err="1"/>
              <a:t>無作為に【だいじカード】を引いて下さい</a:t>
            </a:r>
            <a:r>
              <a:rPr dirty="0"/>
              <a:t>。</a:t>
            </a:r>
            <a:br>
              <a:rPr dirty="0"/>
            </a:br>
            <a:r>
              <a:rPr dirty="0"/>
              <a:t>（4人の班なら4枚、５人の班なら5枚）</a:t>
            </a:r>
          </a:p>
          <a:p>
            <a:pPr marL="457200" indent="-457200">
              <a:lnSpc>
                <a:spcPct val="150000"/>
              </a:lnSpc>
              <a:spcBef>
                <a:spcPts val="2000"/>
              </a:spcBef>
              <a:defRPr sz="3600"/>
            </a:pPr>
            <a:r>
              <a:rPr dirty="0" err="1"/>
              <a:t>そのカードを持ち主に渡して下さい</a:t>
            </a:r>
            <a:r>
              <a:rPr dirty="0"/>
              <a:t>。</a:t>
            </a:r>
          </a:p>
        </p:txBody>
      </p:sp>
      <p:sp>
        <p:nvSpPr>
          <p:cNvPr id="176" name="SaTa-SEN"/>
          <p:cNvSpPr txBox="1">
            <a:spLocks noGrp="1"/>
          </p:cNvSpPr>
          <p:nvPr>
            <p:ph type="title"/>
          </p:nvPr>
        </p:nvSpPr>
        <p:spPr>
          <a:prstGeom prst="rect">
            <a:avLst/>
          </a:prstGeom>
        </p:spPr>
        <p:txBody>
          <a:bodyPr/>
          <a:lstStyle/>
          <a:p>
            <a:r>
              <a:t>SaTa-SEN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班のメンバーが 『同じ避難所に避難した地域住民』です。…"/>
          <p:cNvSpPr txBox="1">
            <a:spLocks noGrp="1"/>
          </p:cNvSpPr>
          <p:nvPr>
            <p:ph type="body" idx="1"/>
          </p:nvPr>
        </p:nvSpPr>
        <p:spPr>
          <a:prstGeom prst="rect">
            <a:avLst/>
          </a:prstGeom>
        </p:spPr>
        <p:txBody>
          <a:bodyPr/>
          <a:lstStyle/>
          <a:p>
            <a:pPr marL="457200" indent="-457200">
              <a:spcBef>
                <a:spcPts val="2000"/>
              </a:spcBef>
              <a:defRPr sz="3600"/>
            </a:pPr>
            <a:r>
              <a:t>班のメンバーが</a:t>
            </a:r>
            <a:br/>
            <a:r>
              <a:rPr>
                <a:solidFill>
                  <a:schemeClr val="accent5">
                    <a:hueOff val="-82419"/>
                    <a:satOff val="-9513"/>
                    <a:lumOff val="-16343"/>
                  </a:schemeClr>
                </a:solidFill>
              </a:rPr>
              <a:t>『同じ避難所に避難した地域住民』</a:t>
            </a:r>
            <a:r>
              <a:t>です。</a:t>
            </a:r>
            <a:br/>
            <a:endParaRPr/>
          </a:p>
          <a:p>
            <a:pPr marL="1173479" lvl="1" indent="-640079">
              <a:spcBef>
                <a:spcPts val="2000"/>
              </a:spcBef>
              <a:buSzPct val="100000"/>
              <a:buAutoNum type="arabicPeriod"/>
              <a:defRPr sz="3600"/>
            </a:pPr>
            <a:r>
              <a:rPr>
                <a:solidFill>
                  <a:schemeClr val="accent5">
                    <a:hueOff val="-82419"/>
                    <a:satOff val="-9513"/>
                    <a:lumOff val="-16343"/>
                  </a:schemeClr>
                </a:solidFill>
              </a:rPr>
              <a:t>「被災者」</a:t>
            </a:r>
            <a:r>
              <a:t>とは</a:t>
            </a:r>
            <a:r>
              <a:rPr>
                <a:solidFill>
                  <a:schemeClr val="accent5">
                    <a:hueOff val="-82419"/>
                    <a:satOff val="-9513"/>
                    <a:lumOff val="-16343"/>
                  </a:schemeClr>
                </a:solidFill>
              </a:rPr>
              <a:t>『なにがどうなったひと』</a:t>
            </a:r>
            <a:r>
              <a:t>か？</a:t>
            </a:r>
            <a:endParaRPr>
              <a:solidFill>
                <a:srgbClr val="FFFB00"/>
              </a:solidFill>
            </a:endParaRPr>
          </a:p>
          <a:p>
            <a:pPr marL="1173479" lvl="1" indent="-640079">
              <a:lnSpc>
                <a:spcPct val="150000"/>
              </a:lnSpc>
              <a:spcBef>
                <a:spcPts val="2000"/>
              </a:spcBef>
              <a:buSzPct val="100000"/>
              <a:buAutoNum type="arabicPeriod"/>
              <a:defRPr sz="3600"/>
            </a:pPr>
            <a:r>
              <a:rPr>
                <a:solidFill>
                  <a:schemeClr val="accent5">
                    <a:hueOff val="-82419"/>
                    <a:satOff val="-9513"/>
                    <a:lumOff val="-16343"/>
                  </a:schemeClr>
                </a:solidFill>
              </a:rPr>
              <a:t>「復興」</a:t>
            </a:r>
            <a:r>
              <a:t>とは</a:t>
            </a:r>
            <a:r>
              <a:rPr>
                <a:solidFill>
                  <a:schemeClr val="accent5">
                    <a:hueOff val="-82419"/>
                    <a:satOff val="-9513"/>
                    <a:lumOff val="-16343"/>
                  </a:schemeClr>
                </a:solidFill>
              </a:rPr>
              <a:t>『なにがどうなること』</a:t>
            </a:r>
            <a:r>
              <a:t>か？</a:t>
            </a:r>
            <a:endParaRPr>
              <a:solidFill>
                <a:srgbClr val="FFFB00"/>
              </a:solidFill>
            </a:endParaRPr>
          </a:p>
          <a:p>
            <a:pPr marL="0" indent="0">
              <a:lnSpc>
                <a:spcPct val="150000"/>
              </a:lnSpc>
              <a:spcBef>
                <a:spcPts val="2000"/>
              </a:spcBef>
              <a:buSzTx/>
              <a:buNone/>
              <a:defRPr sz="3600"/>
            </a:pPr>
            <a:r>
              <a:rPr>
                <a:solidFill>
                  <a:srgbClr val="FFFB00"/>
                </a:solidFill>
              </a:rPr>
              <a:t>　</a:t>
            </a:r>
            <a:r>
              <a:t>→それぞれを「別の言葉」で表現してみましょう。</a:t>
            </a:r>
          </a:p>
        </p:txBody>
      </p:sp>
      <p:sp>
        <p:nvSpPr>
          <p:cNvPr id="179" name="SaTa-SEN"/>
          <p:cNvSpPr txBox="1">
            <a:spLocks noGrp="1"/>
          </p:cNvSpPr>
          <p:nvPr>
            <p:ph type="title"/>
          </p:nvPr>
        </p:nvSpPr>
        <p:spPr>
          <a:prstGeom prst="rect">
            <a:avLst/>
          </a:prstGeom>
        </p:spPr>
        <p:txBody>
          <a:bodyPr/>
          <a:lstStyle/>
          <a:p>
            <a:r>
              <a:t>SaTa-SEN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災害は「不公平」です。…"/>
          <p:cNvSpPr txBox="1">
            <a:spLocks noGrp="1"/>
          </p:cNvSpPr>
          <p:nvPr>
            <p:ph type="body" idx="1"/>
          </p:nvPr>
        </p:nvSpPr>
        <p:spPr>
          <a:prstGeom prst="rect">
            <a:avLst/>
          </a:prstGeom>
        </p:spPr>
        <p:txBody>
          <a:bodyPr/>
          <a:lstStyle/>
          <a:p>
            <a:pPr marL="457200" indent="-457200">
              <a:defRPr sz="3600"/>
            </a:pPr>
            <a:r>
              <a:rPr dirty="0" err="1"/>
              <a:t>災害は「</a:t>
            </a:r>
            <a:r>
              <a:rPr dirty="0" err="1">
                <a:solidFill>
                  <a:srgbClr val="FF0000"/>
                </a:solidFill>
              </a:rPr>
              <a:t>不公平</a:t>
            </a:r>
            <a:r>
              <a:rPr dirty="0" err="1"/>
              <a:t>」です</a:t>
            </a:r>
            <a:r>
              <a:rPr dirty="0"/>
              <a:t>。</a:t>
            </a:r>
          </a:p>
          <a:p>
            <a:pPr marL="457200" indent="-457200">
              <a:defRPr sz="3600"/>
            </a:pPr>
            <a:r>
              <a:rPr dirty="0"/>
              <a:t>１人ひとり</a:t>
            </a:r>
            <a:br>
              <a:rPr dirty="0"/>
            </a:br>
            <a:r>
              <a:rPr dirty="0" err="1"/>
              <a:t>被災の状況や苦しみはまったく違います</a:t>
            </a:r>
            <a:r>
              <a:rPr dirty="0"/>
              <a:t>。</a:t>
            </a:r>
          </a:p>
          <a:p>
            <a:pPr marL="457200" indent="-457200">
              <a:defRPr sz="3600"/>
            </a:pPr>
            <a:r>
              <a:rPr dirty="0" err="1"/>
              <a:t>同じ被災地の近くの人たちでも</a:t>
            </a:r>
            <a:br>
              <a:rPr dirty="0"/>
            </a:br>
            <a:r>
              <a:rPr dirty="0" err="1"/>
              <a:t>復興の目標は違います</a:t>
            </a:r>
            <a:r>
              <a:rPr dirty="0"/>
              <a:t>。</a:t>
            </a:r>
          </a:p>
          <a:p>
            <a:pPr marL="457200" indent="-457200">
              <a:defRPr sz="3600"/>
            </a:pPr>
            <a:r>
              <a:rPr dirty="0" err="1"/>
              <a:t>災害は「ひとの心」も破壊していきます</a:t>
            </a:r>
            <a:r>
              <a:rPr dirty="0"/>
              <a:t>。</a:t>
            </a:r>
          </a:p>
        </p:txBody>
      </p:sp>
      <p:sp>
        <p:nvSpPr>
          <p:cNvPr id="182" name="SaTa-SEN"/>
          <p:cNvSpPr txBox="1">
            <a:spLocks noGrp="1"/>
          </p:cNvSpPr>
          <p:nvPr>
            <p:ph type="title"/>
          </p:nvPr>
        </p:nvSpPr>
        <p:spPr>
          <a:prstGeom prst="rect">
            <a:avLst/>
          </a:prstGeom>
        </p:spPr>
        <p:txBody>
          <a:bodyPr/>
          <a:lstStyle/>
          <a:p>
            <a:r>
              <a:t>SaTa-SEN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作成 特定非営利活動法人みえ防災市民会議"/>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46136">
              <a:defRPr sz="2888"/>
            </a:lvl1pPr>
          </a:lstStyle>
          <a:p>
            <a:r>
              <a:t>作成　特定非営利活動法人みえ防災市民会議</a:t>
            </a:r>
          </a:p>
        </p:txBody>
      </p:sp>
      <p:sp>
        <p:nvSpPr>
          <p:cNvPr id="185" name="Saigai Taiken - Sensation"/>
          <p:cNvSpPr txBox="1">
            <a:spLocks noGrp="1"/>
          </p:cNvSpPr>
          <p:nvPr>
            <p:ph type="ctrTitle"/>
          </p:nvPr>
        </p:nvSpPr>
        <p:spPr>
          <a:prstGeom prst="rect">
            <a:avLst/>
          </a:prstGeom>
        </p:spPr>
        <p:txBody>
          <a:bodyPr/>
          <a:lstStyle/>
          <a:p>
            <a:pPr>
              <a:defRPr sz="6400" spc="-128"/>
            </a:pPr>
            <a:r>
              <a:rPr>
                <a:solidFill>
                  <a:schemeClr val="accent5">
                    <a:hueOff val="-82419"/>
                    <a:satOff val="-9513"/>
                    <a:lumOff val="-16343"/>
                  </a:schemeClr>
                </a:solidFill>
              </a:rPr>
              <a:t>Sa</a:t>
            </a:r>
            <a:r>
              <a:t>igai </a:t>
            </a:r>
            <a:r>
              <a:rPr>
                <a:solidFill>
                  <a:schemeClr val="accent5">
                    <a:hueOff val="-82419"/>
                    <a:satOff val="-9513"/>
                    <a:lumOff val="-16343"/>
                  </a:schemeClr>
                </a:solidFill>
              </a:rPr>
              <a:t>Ta</a:t>
            </a:r>
            <a:r>
              <a:t>iken </a:t>
            </a:r>
            <a:r>
              <a:rPr>
                <a:solidFill>
                  <a:schemeClr val="accent5">
                    <a:hueOff val="-82419"/>
                    <a:satOff val="-9513"/>
                    <a:lumOff val="-16343"/>
                  </a:schemeClr>
                </a:solidFill>
              </a:rPr>
              <a:t>- Sen</a:t>
            </a:r>
            <a:r>
              <a:t>sation</a:t>
            </a:r>
          </a:p>
        </p:txBody>
      </p:sp>
      <p:sp>
        <p:nvSpPr>
          <p:cNvPr id="186" name="災害を疑似体験してみよう"/>
          <p:cNvSpPr txBox="1">
            <a:spLocks noGrp="1"/>
          </p:cNvSpPr>
          <p:nvPr>
            <p:ph type="subTitle" sz="quarter" idx="1"/>
          </p:nvPr>
        </p:nvSpPr>
        <p:spPr>
          <a:prstGeom prst="rect">
            <a:avLst/>
          </a:prstGeom>
        </p:spPr>
        <p:txBody>
          <a:bodyPr/>
          <a:lstStyle/>
          <a:p>
            <a:pPr defTabSz="1352465">
              <a:lnSpc>
                <a:spcPct val="80000"/>
              </a:lnSpc>
              <a:defRPr sz="4992" spc="-99"/>
            </a:pPr>
            <a:endParaRPr/>
          </a:p>
          <a:p>
            <a:pPr defTabSz="1352465">
              <a:lnSpc>
                <a:spcPct val="80000"/>
              </a:lnSpc>
              <a:defRPr sz="4212" spc="-84"/>
            </a:pPr>
            <a:r>
              <a:t>災害を疑似体験してみよう</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1734</Words>
  <Application>Microsoft Macintosh PowerPoint</Application>
  <PresentationFormat>ユーザー設定</PresentationFormat>
  <Paragraphs>155</Paragraphs>
  <Slides>11</Slides>
  <Notes>10</Notes>
  <HiddenSlides>1</HiddenSlides>
  <MMClips>1</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11</vt:i4>
      </vt:variant>
    </vt:vector>
  </HeadingPairs>
  <TitlesOfParts>
    <vt:vector size="14" baseType="lpstr">
      <vt:lpstr>ヒラギノ角ゴ ProN W3</vt:lpstr>
      <vt:lpstr>ヒラギノ角ゴ ProN W6</vt:lpstr>
      <vt:lpstr>21_BasicWhite</vt:lpstr>
      <vt:lpstr>Saigai Taiken - Sensation</vt:lpstr>
      <vt:lpstr>SaTa-SEN</vt:lpstr>
      <vt:lpstr>SaTa-SEN</vt:lpstr>
      <vt:lpstr>PowerPoint プレゼンテーション</vt:lpstr>
      <vt:lpstr>SaTa-SEN</vt:lpstr>
      <vt:lpstr>SaTa-SEN</vt:lpstr>
      <vt:lpstr>SaTa-SEN</vt:lpstr>
      <vt:lpstr>SaTa-SEN</vt:lpstr>
      <vt:lpstr>Saigai Taiken - Sensation</vt:lpstr>
      <vt:lpstr>SaTa-SEN</vt:lpstr>
      <vt:lpstr>特定非営利活動法人みえ防災市民会議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Saigai Taiken - Sensation</dc:title>
  <cp:lastModifiedBy>康史 山本</cp:lastModifiedBy>
  <cp:revision>1</cp:revision>
  <dcterms:modified xsi:type="dcterms:W3CDTF">2023-05-07T06:57:52Z</dcterms:modified>
</cp:coreProperties>
</file>